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handoutMasterIdLst>
    <p:handoutMasterId r:id="rId17"/>
  </p:handoutMasterIdLst>
  <p:sldIdLst>
    <p:sldId id="311" r:id="rId2"/>
    <p:sldId id="278" r:id="rId3"/>
    <p:sldId id="308" r:id="rId4"/>
    <p:sldId id="282" r:id="rId5"/>
    <p:sldId id="289" r:id="rId6"/>
    <p:sldId id="295" r:id="rId7"/>
    <p:sldId id="301" r:id="rId8"/>
    <p:sldId id="307" r:id="rId9"/>
    <p:sldId id="296" r:id="rId10"/>
    <p:sldId id="304" r:id="rId11"/>
    <p:sldId id="312" r:id="rId12"/>
    <p:sldId id="313" r:id="rId13"/>
    <p:sldId id="299" r:id="rId14"/>
    <p:sldId id="303" r:id="rId15"/>
    <p:sldId id="298" r:id="rId16"/>
  </p:sldIdLst>
  <p:sldSz cx="12192000" cy="6858000"/>
  <p:notesSz cx="6807200" cy="9939338"/>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37" userDrawn="1">
          <p15:clr>
            <a:srgbClr val="A4A3A4"/>
          </p15:clr>
        </p15:guide>
        <p15:guide id="2" pos="3840" userDrawn="1">
          <p15:clr>
            <a:srgbClr val="A4A3A4"/>
          </p15:clr>
        </p15:guide>
      </p15:sld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小林　正樹" initials="小林　正樹" lastIdx="2" clrIdx="0">
    <p:extLst>
      <p:ext uri="{19B8F6BF-5375-455C-9EA6-DF929625EA0E}">
        <p15:presenceInfo xmlns:p15="http://schemas.microsoft.com/office/powerpoint/2012/main" userId="S-1-5-21-1275210071-790525478-725345543-7334" providerId="AD"/>
      </p:ext>
    </p:extLst>
  </p:cmAuthor>
</p:cmAuthorLst>
</file>

<file path=ppt/presProps.xml><?xml version="1.0" encoding="utf-8"?>
<p:presentationPr xmlns:a="http://schemas.openxmlformats.org/drawingml/2006/main" xmlns:r="http://schemas.openxmlformats.org/officeDocument/2006/relationships" xmlns:p="http://schemas.openxmlformats.org/presentationml/2006/main">
  <p:clrMru>
    <a:srgbClr val="FF7C80"/>
    <a:srgbClr val="D9D9D9"/>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073A0DAA-6AF3-43AB-8588-CEC1D06C72B9}" styleName="スタイル (中間)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dk1">
              <a:tint val="20000"/>
            </a:schemeClr>
          </a:solidFill>
        </a:fill>
      </a:tcStyle>
    </a:wholeTbl>
    <a:band1H>
      <a:tcStyle>
        <a:tcBdr/>
        <a:fill>
          <a:solidFill>
            <a:schemeClr val="dk1">
              <a:tint val="40000"/>
            </a:schemeClr>
          </a:solidFill>
        </a:fill>
      </a:tcStyle>
    </a:band1H>
    <a:band2H>
      <a:tcStyle>
        <a:tcBdr/>
      </a:tcStyle>
    </a:band2H>
    <a:band1V>
      <a:tcStyle>
        <a:tcBdr/>
        <a:fill>
          <a:solidFill>
            <a:schemeClr val="dk1">
              <a:tint val="40000"/>
            </a:schemeClr>
          </a:solidFill>
        </a:fill>
      </a:tcStyle>
    </a:band1V>
    <a:band2V>
      <a:tcStyle>
        <a:tcBdr/>
      </a:tcStyle>
    </a:band2V>
    <a:lastCol>
      <a:tcTxStyle b="on">
        <a:fontRef idx="minor">
          <a:prstClr val="black"/>
        </a:fontRef>
        <a:schemeClr val="lt1"/>
      </a:tcTxStyle>
      <a:tcStyle>
        <a:tcBdr/>
        <a:fill>
          <a:solidFill>
            <a:schemeClr val="dk1"/>
          </a:solidFill>
        </a:fill>
      </a:tcStyle>
    </a:lastCol>
    <a:firstCol>
      <a:tcTxStyle b="on">
        <a:fontRef idx="minor">
          <a:prstClr val="black"/>
        </a:fontRef>
        <a:schemeClr val="lt1"/>
      </a:tcTxStyle>
      <a:tcStyle>
        <a:tcBdr/>
        <a:fill>
          <a:solidFill>
            <a:schemeClr val="dk1"/>
          </a:solidFill>
        </a:fill>
      </a:tcStyle>
    </a:firstCol>
    <a:lastRow>
      <a:tcTxStyle b="on">
        <a:fontRef idx="minor">
          <a:prstClr val="black"/>
        </a:fontRef>
        <a:schemeClr val="lt1"/>
      </a:tcTxStyle>
      <a:tcStyle>
        <a:tcBdr>
          <a:top>
            <a:ln w="38100" cmpd="sng">
              <a:solidFill>
                <a:schemeClr val="lt1"/>
              </a:solidFill>
            </a:ln>
          </a:top>
        </a:tcBdr>
        <a:fill>
          <a:solidFill>
            <a:schemeClr val="dk1"/>
          </a:solidFill>
        </a:fill>
      </a:tcStyle>
    </a:lastRow>
    <a:firstRow>
      <a:tcTxStyle b="on">
        <a:fontRef idx="minor">
          <a:prstClr val="black"/>
        </a:fontRef>
        <a:schemeClr val="lt1"/>
      </a:tcTxStyle>
      <a:tcStyle>
        <a:tcBdr>
          <a:bottom>
            <a:ln w="38100" cmpd="sng">
              <a:solidFill>
                <a:schemeClr val="lt1"/>
              </a:solidFill>
            </a:ln>
          </a:bottom>
        </a:tcBdr>
        <a:fill>
          <a:solidFill>
            <a:schemeClr val="dk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4595" autoAdjust="0"/>
    <p:restoredTop sz="94660"/>
  </p:normalViewPr>
  <p:slideViewPr>
    <p:cSldViewPr snapToGrid="0" showGuides="1">
      <p:cViewPr varScale="1">
        <p:scale>
          <a:sx n="68" d="100"/>
          <a:sy n="68" d="100"/>
        </p:scale>
        <p:origin x="756" y="72"/>
      </p:cViewPr>
      <p:guideLst>
        <p:guide orient="horz" pos="2137"/>
        <p:guide pos="384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commentAuthors" Target="commentAuthors.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1" y="2"/>
            <a:ext cx="2949575" cy="498475"/>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sz="quarter" idx="1"/>
          </p:nvPr>
        </p:nvSpPr>
        <p:spPr>
          <a:xfrm>
            <a:off x="3856039" y="2"/>
            <a:ext cx="2949575" cy="498475"/>
          </a:xfrm>
          <a:prstGeom prst="rect">
            <a:avLst/>
          </a:prstGeom>
        </p:spPr>
        <p:txBody>
          <a:bodyPr vert="horz" lIns="91440" tIns="45720" rIns="91440" bIns="45720" rtlCol="0"/>
          <a:lstStyle>
            <a:lvl1pPr algn="r">
              <a:defRPr sz="1200"/>
            </a:lvl1pPr>
          </a:lstStyle>
          <a:p>
            <a:fld id="{B07C917D-D306-4B70-A957-41C91B2EED20}" type="datetimeFigureOut">
              <a:rPr kumimoji="1" lang="ja-JP" altLang="en-US" smtClean="0"/>
              <a:t>2025/5/8</a:t>
            </a:fld>
            <a:endParaRPr kumimoji="1" lang="ja-JP" altLang="en-US"/>
          </a:p>
        </p:txBody>
      </p:sp>
      <p:sp>
        <p:nvSpPr>
          <p:cNvPr id="4" name="フッター プレースホルダー 3"/>
          <p:cNvSpPr>
            <a:spLocks noGrp="1"/>
          </p:cNvSpPr>
          <p:nvPr>
            <p:ph type="ftr" sz="quarter" idx="2"/>
          </p:nvPr>
        </p:nvSpPr>
        <p:spPr>
          <a:xfrm>
            <a:off x="1" y="9440865"/>
            <a:ext cx="2949575" cy="498475"/>
          </a:xfrm>
          <a:prstGeom prst="rect">
            <a:avLst/>
          </a:prstGeom>
        </p:spPr>
        <p:txBody>
          <a:bodyPr vert="horz" lIns="91440" tIns="45720" rIns="91440" bIns="45720" rtlCol="0" anchor="b"/>
          <a:lstStyle>
            <a:lvl1pPr algn="l">
              <a:defRPr sz="1200"/>
            </a:lvl1pPr>
          </a:lstStyle>
          <a:p>
            <a:endParaRPr kumimoji="1" lang="ja-JP" altLang="en-US"/>
          </a:p>
        </p:txBody>
      </p:sp>
      <p:sp>
        <p:nvSpPr>
          <p:cNvPr id="5" name="スライド番号プレースホルダー 4"/>
          <p:cNvSpPr>
            <a:spLocks noGrp="1"/>
          </p:cNvSpPr>
          <p:nvPr>
            <p:ph type="sldNum" sz="quarter" idx="3"/>
          </p:nvPr>
        </p:nvSpPr>
        <p:spPr>
          <a:xfrm>
            <a:off x="3856039" y="9440865"/>
            <a:ext cx="2949575" cy="498475"/>
          </a:xfrm>
          <a:prstGeom prst="rect">
            <a:avLst/>
          </a:prstGeom>
        </p:spPr>
        <p:txBody>
          <a:bodyPr vert="horz" lIns="91440" tIns="45720" rIns="91440" bIns="45720" rtlCol="0" anchor="b"/>
          <a:lstStyle>
            <a:lvl1pPr algn="r">
              <a:defRPr sz="1200"/>
            </a:lvl1pPr>
          </a:lstStyle>
          <a:p>
            <a:fld id="{35D0CD6E-DAFF-475D-A8FD-4B9F0A07B443}" type="slidenum">
              <a:rPr kumimoji="1" lang="ja-JP" altLang="en-US" smtClean="0"/>
              <a:t>‹#›</a:t>
            </a:fld>
            <a:endParaRPr kumimoji="1" lang="ja-JP" altLang="en-US"/>
          </a:p>
        </p:txBody>
      </p:sp>
    </p:spTree>
    <p:extLst>
      <p:ext uri="{BB962C8B-B14F-4D97-AF65-F5344CB8AC3E}">
        <p14:creationId xmlns:p14="http://schemas.microsoft.com/office/powerpoint/2010/main" val="3149796803"/>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24000" y="1122363"/>
            <a:ext cx="9144000" cy="2387600"/>
          </a:xfrm>
        </p:spPr>
        <p:txBody>
          <a:bodyPr anchor="b"/>
          <a:lstStyle>
            <a:lvl1pPr algn="ctr">
              <a:defRPr sz="6000"/>
            </a:lvl1pPr>
          </a:lstStyle>
          <a:p>
            <a:r>
              <a:rPr kumimoji="1" lang="ja-JP" altLang="en-US"/>
              <a:t>マスター タイトルの書式設定</a:t>
            </a:r>
          </a:p>
        </p:txBody>
      </p:sp>
      <p:sp>
        <p:nvSpPr>
          <p:cNvPr id="3" name="サブタイトル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kumimoji="1" lang="ja-JP" altLang="en-US"/>
              <a:t>マスター サブタイトルの書式設定</a:t>
            </a:r>
          </a:p>
        </p:txBody>
      </p:sp>
      <p:sp>
        <p:nvSpPr>
          <p:cNvPr id="4" name="日付プレースホルダー 3"/>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36992523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268566313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8724900" y="365125"/>
            <a:ext cx="2628900" cy="5811838"/>
          </a:xfrm>
        </p:spPr>
        <p:txBody>
          <a:bodyPr vert="eaVert"/>
          <a:lstStyle/>
          <a:p>
            <a:r>
              <a:rPr kumimoji="1" lang="ja-JP" altLang="en-US"/>
              <a:t>マスター タイトルの書式設定</a:t>
            </a:r>
          </a:p>
        </p:txBody>
      </p:sp>
      <p:sp>
        <p:nvSpPr>
          <p:cNvPr id="3" name="縦書きテキスト プレースホルダー 2"/>
          <p:cNvSpPr>
            <a:spLocks noGrp="1"/>
          </p:cNvSpPr>
          <p:nvPr>
            <p:ph type="body" orient="vert" idx="1"/>
          </p:nvPr>
        </p:nvSpPr>
        <p:spPr>
          <a:xfrm>
            <a:off x="838200" y="365125"/>
            <a:ext cx="7734300" cy="5811838"/>
          </a:xfrm>
        </p:spPr>
        <p:txBody>
          <a:bodyPr vert="eaVert"/>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37113029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idx="1"/>
          </p:nvPr>
        </p:nvSpPr>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84153894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831850" y="1709738"/>
            <a:ext cx="10515600" cy="2852737"/>
          </a:xfrm>
        </p:spPr>
        <p:txBody>
          <a:bodyPr anchor="b"/>
          <a:lstStyle>
            <a:lvl1pPr>
              <a:defRPr sz="6000"/>
            </a:lvl1pPr>
          </a:lstStyle>
          <a:p>
            <a:r>
              <a:rPr kumimoji="1" lang="ja-JP" altLang="en-US"/>
              <a:t>マスター タイトルの書式設定</a:t>
            </a:r>
          </a:p>
        </p:txBody>
      </p:sp>
      <p:sp>
        <p:nvSpPr>
          <p:cNvPr id="3" name="テキスト プレースホルダー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kumimoji="1" lang="ja-JP" altLang="en-US"/>
              <a:t>マスター テキストの書式設定</a:t>
            </a:r>
          </a:p>
        </p:txBody>
      </p:sp>
      <p:sp>
        <p:nvSpPr>
          <p:cNvPr id="4" name="日付プレースホルダー 3"/>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24246770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コンテンツ プレースホルダー 2"/>
          <p:cNvSpPr>
            <a:spLocks noGrp="1"/>
          </p:cNvSpPr>
          <p:nvPr>
            <p:ph sz="half" idx="1"/>
          </p:nvPr>
        </p:nvSpPr>
        <p:spPr>
          <a:xfrm>
            <a:off x="838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コンテンツ プレースホルダー 3"/>
          <p:cNvSpPr>
            <a:spLocks noGrp="1"/>
          </p:cNvSpPr>
          <p:nvPr>
            <p:ph sz="half" idx="2"/>
          </p:nvPr>
        </p:nvSpPr>
        <p:spPr>
          <a:xfrm>
            <a:off x="6172200" y="1825625"/>
            <a:ext cx="5181600" cy="435133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日付プレースホルダー 4"/>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839102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365125"/>
            <a:ext cx="10515600" cy="1325563"/>
          </a:xfrm>
        </p:spPr>
        <p:txBody>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4" name="コンテンツ プレースホルダー 3"/>
          <p:cNvSpPr>
            <a:spLocks noGrp="1"/>
          </p:cNvSpPr>
          <p:nvPr>
            <p:ph sz="half" idx="2"/>
          </p:nvPr>
        </p:nvSpPr>
        <p:spPr>
          <a:xfrm>
            <a:off x="839788" y="2505075"/>
            <a:ext cx="5157787"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5" name="テキスト プレースホルダー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kumimoji="1" lang="ja-JP" altLang="en-US"/>
              <a:t>マスター テキストの書式設定</a:t>
            </a:r>
          </a:p>
        </p:txBody>
      </p:sp>
      <p:sp>
        <p:nvSpPr>
          <p:cNvPr id="6" name="コンテンツ プレースホルダー 5"/>
          <p:cNvSpPr>
            <a:spLocks noGrp="1"/>
          </p:cNvSpPr>
          <p:nvPr>
            <p:ph sz="quarter" idx="4"/>
          </p:nvPr>
        </p:nvSpPr>
        <p:spPr>
          <a:xfrm>
            <a:off x="6172200" y="2505075"/>
            <a:ext cx="5183188" cy="3684588"/>
          </a:xfrm>
        </p:spPr>
        <p:txBody>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7" name="日付プレースホルダー 6"/>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8" name="フッター プレースホルダー 7"/>
          <p:cNvSpPr>
            <a:spLocks noGrp="1"/>
          </p:cNvSpPr>
          <p:nvPr>
            <p:ph type="ftr" sz="quarter" idx="11"/>
          </p:nvPr>
        </p:nvSpPr>
        <p:spPr/>
        <p:txBody>
          <a:bodyPr/>
          <a:lstStyle/>
          <a:p>
            <a:endParaRPr kumimoji="1" lang="ja-JP" altLang="en-US"/>
          </a:p>
        </p:txBody>
      </p:sp>
      <p:sp>
        <p:nvSpPr>
          <p:cNvPr id="9" name="スライド番号プレースホルダー 8"/>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37339900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kumimoji="1" lang="ja-JP" altLang="en-US"/>
              <a:t>マスター タイトルの書式設定</a:t>
            </a:r>
          </a:p>
        </p:txBody>
      </p:sp>
      <p:sp>
        <p:nvSpPr>
          <p:cNvPr id="3" name="日付プレースホルダー 2"/>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3182686642"/>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ー 1"/>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3" name="フッター プレースホルダー 2"/>
          <p:cNvSpPr>
            <a:spLocks noGrp="1"/>
          </p:cNvSpPr>
          <p:nvPr>
            <p:ph type="ftr" sz="quarter" idx="11"/>
          </p:nvPr>
        </p:nvSpPr>
        <p:spPr/>
        <p:txBody>
          <a:bodyPr/>
          <a:lstStyle/>
          <a:p>
            <a:endParaRPr kumimoji="1" lang="ja-JP" altLang="en-US"/>
          </a:p>
        </p:txBody>
      </p:sp>
      <p:sp>
        <p:nvSpPr>
          <p:cNvPr id="4" name="スライド番号プレースホルダー 3"/>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45555644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コンテンツ プレースホルダー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317208045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839788" y="457200"/>
            <a:ext cx="3932237" cy="1600200"/>
          </a:xfrm>
        </p:spPr>
        <p:txBody>
          <a:bodyPr anchor="b"/>
          <a:lstStyle>
            <a:lvl1pPr>
              <a:defRPr sz="3200"/>
            </a:lvl1pPr>
          </a:lstStyle>
          <a:p>
            <a:r>
              <a:rPr kumimoji="1" lang="ja-JP" altLang="en-US"/>
              <a:t>マスター タイトルの書式設定</a:t>
            </a:r>
          </a:p>
        </p:txBody>
      </p:sp>
      <p:sp>
        <p:nvSpPr>
          <p:cNvPr id="3" name="図プレースホルダー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kumimoji="1" lang="ja-JP" altLang="en-US"/>
          </a:p>
        </p:txBody>
      </p:sp>
      <p:sp>
        <p:nvSpPr>
          <p:cNvPr id="4" name="テキスト プレースホルダー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kumimoji="1" lang="ja-JP" altLang="en-US"/>
              <a:t>マスター テキストの書式設定</a:t>
            </a:r>
          </a:p>
        </p:txBody>
      </p:sp>
      <p:sp>
        <p:nvSpPr>
          <p:cNvPr id="5" name="日付プレースホルダー 4"/>
          <p:cNvSpPr>
            <a:spLocks noGrp="1"/>
          </p:cNvSpPr>
          <p:nvPr>
            <p:ph type="dt" sz="half" idx="10"/>
          </p:nvPr>
        </p:nvSpPr>
        <p:spPr/>
        <p:txBody>
          <a:bodyPr/>
          <a:lstStyle/>
          <a:p>
            <a:fld id="{FF14B284-BDCC-4865-9B58-9DEEC07A18BD}" type="datetimeFigureOut">
              <a:rPr kumimoji="1" lang="ja-JP" altLang="en-US" smtClean="0"/>
              <a:t>2025/5/8</a:t>
            </a:fld>
            <a:endParaRPr kumimoji="1" lang="ja-JP" altLang="en-US"/>
          </a:p>
        </p:txBody>
      </p:sp>
      <p:sp>
        <p:nvSpPr>
          <p:cNvPr id="6" name="フッター プレースホルダー 5"/>
          <p:cNvSpPr>
            <a:spLocks noGrp="1"/>
          </p:cNvSpPr>
          <p:nvPr>
            <p:ph type="ftr" sz="quarter" idx="11"/>
          </p:nvPr>
        </p:nvSpPr>
        <p:spPr/>
        <p:txBody>
          <a:bodyPr/>
          <a:lstStyle/>
          <a:p>
            <a:endParaRPr kumimoji="1" lang="ja-JP" altLang="en-US"/>
          </a:p>
        </p:txBody>
      </p:sp>
      <p:sp>
        <p:nvSpPr>
          <p:cNvPr id="7" name="スライド番号プレースホルダー 6"/>
          <p:cNvSpPr>
            <a:spLocks noGrp="1"/>
          </p:cNvSpPr>
          <p:nvPr>
            <p:ph type="sldNum" sz="quarter" idx="12"/>
          </p:nvPr>
        </p:nvSpPr>
        <p:spPr/>
        <p:txBody>
          <a:body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103148309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kumimoji="1" lang="ja-JP" altLang="en-US"/>
              <a:t>マスター タイトルの書式設定</a:t>
            </a:r>
          </a:p>
        </p:txBody>
      </p:sp>
      <p:sp>
        <p:nvSpPr>
          <p:cNvPr id="3" name="テキスト プレースホルダー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4" name="日付プレースホルダー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F14B284-BDCC-4865-9B58-9DEEC07A18BD}" type="datetimeFigureOut">
              <a:rPr kumimoji="1" lang="ja-JP" altLang="en-US" smtClean="0"/>
              <a:t>2025/5/8</a:t>
            </a:fld>
            <a:endParaRPr kumimoji="1" lang="ja-JP" altLang="en-US"/>
          </a:p>
        </p:txBody>
      </p:sp>
      <p:sp>
        <p:nvSpPr>
          <p:cNvPr id="5" name="フッター プレースホルダー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0C71587-5D02-485B-A7DF-13A73A82C294}" type="slidenum">
              <a:rPr kumimoji="1" lang="ja-JP" altLang="en-US" smtClean="0"/>
              <a:t>‹#›</a:t>
            </a:fld>
            <a:endParaRPr kumimoji="1" lang="ja-JP" altLang="en-US"/>
          </a:p>
        </p:txBody>
      </p:sp>
    </p:spTree>
    <p:extLst>
      <p:ext uri="{BB962C8B-B14F-4D97-AF65-F5344CB8AC3E}">
        <p14:creationId xmlns:p14="http://schemas.microsoft.com/office/powerpoint/2010/main" val="2619077954"/>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648691" y="223024"/>
            <a:ext cx="9144000" cy="704250"/>
          </a:xfrm>
        </p:spPr>
        <p:txBody>
          <a:bodyPr>
            <a:normAutofit/>
          </a:bodyPr>
          <a:lstStyle/>
          <a:p>
            <a:r>
              <a:rPr kumimoji="1" lang="ja-JP" altLang="en-US" sz="2400" b="1" dirty="0">
                <a:latin typeface="BIZ UDPゴシック" panose="020B0400000000000000" pitchFamily="50" charset="-128"/>
                <a:ea typeface="BIZ UDPゴシック" panose="020B0400000000000000" pitchFamily="50" charset="-128"/>
              </a:rPr>
              <a:t>森林文化都市ぬまたソーシャルイノベーター支援事業</a:t>
            </a:r>
          </a:p>
        </p:txBody>
      </p:sp>
      <p:sp>
        <p:nvSpPr>
          <p:cNvPr id="4" name="サブタイトル 2"/>
          <p:cNvSpPr txBox="1">
            <a:spLocks/>
          </p:cNvSpPr>
          <p:nvPr/>
        </p:nvSpPr>
        <p:spPr>
          <a:xfrm>
            <a:off x="1103969" y="4498217"/>
            <a:ext cx="10395301" cy="2228735"/>
          </a:xfrm>
          <a:prstGeom prst="rect">
            <a:avLst/>
          </a:prstGeom>
          <a:solidFill>
            <a:schemeClr val="accent6">
              <a:lumMod val="20000"/>
              <a:lumOff val="80000"/>
            </a:schemeClr>
          </a:solidFill>
        </p:spPr>
        <p:txBody>
          <a:bodyPr vert="horz" lIns="91440" tIns="45720" rIns="91440" bIns="45720" rtlCol="0" anchor="ctr" anchorCtr="1">
            <a:noAutofit/>
          </a:bodyPr>
          <a:lstStyle>
            <a:lvl1pPr marL="0" indent="0" algn="ctr" defTabSz="914400" rtl="0" eaLnBrk="1" latinLnBrk="0" hangingPunct="1">
              <a:lnSpc>
                <a:spcPct val="90000"/>
              </a:lnSpc>
              <a:spcBef>
                <a:spcPts val="1000"/>
              </a:spcBef>
              <a:buFont typeface="Arial" panose="020B0604020202020204" pitchFamily="34" charset="0"/>
              <a:buNone/>
              <a:defRPr kumimoji="1" sz="2400" kern="1200">
                <a:solidFill>
                  <a:schemeClr val="tx1"/>
                </a:solidFill>
                <a:latin typeface="+mn-lt"/>
                <a:ea typeface="+mn-ea"/>
                <a:cs typeface="+mn-cs"/>
              </a:defRPr>
            </a:lvl1pPr>
            <a:lvl2pPr marL="457200" indent="0" algn="ctr" defTabSz="914400" rtl="0" eaLnBrk="1" latinLnBrk="0" hangingPunct="1">
              <a:lnSpc>
                <a:spcPct val="90000"/>
              </a:lnSpc>
              <a:spcBef>
                <a:spcPts val="500"/>
              </a:spcBef>
              <a:buFont typeface="Arial" panose="020B0604020202020204" pitchFamily="34" charset="0"/>
              <a:buNone/>
              <a:defRPr kumimoji="1" sz="2000" kern="1200">
                <a:solidFill>
                  <a:schemeClr val="tx1"/>
                </a:solidFill>
                <a:latin typeface="+mn-lt"/>
                <a:ea typeface="+mn-ea"/>
                <a:cs typeface="+mn-cs"/>
              </a:defRPr>
            </a:lvl2pPr>
            <a:lvl3pPr marL="914400" indent="0" algn="ctr" defTabSz="914400" rtl="0" eaLnBrk="1" latinLnBrk="0" hangingPunct="1">
              <a:lnSpc>
                <a:spcPct val="90000"/>
              </a:lnSpc>
              <a:spcBef>
                <a:spcPts val="500"/>
              </a:spcBef>
              <a:buFont typeface="Arial" panose="020B0604020202020204" pitchFamily="34" charset="0"/>
              <a:buNone/>
              <a:defRPr kumimoji="1" sz="1800" kern="1200">
                <a:solidFill>
                  <a:schemeClr val="tx1"/>
                </a:solidFill>
                <a:latin typeface="+mn-lt"/>
                <a:ea typeface="+mn-ea"/>
                <a:cs typeface="+mn-cs"/>
              </a:defRPr>
            </a:lvl3pPr>
            <a:lvl4pPr marL="1371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4pPr>
            <a:lvl5pPr marL="18288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5pPr>
            <a:lvl6pPr marL="22860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6pPr>
            <a:lvl7pPr marL="27432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7pPr>
            <a:lvl8pPr marL="32004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8pPr>
            <a:lvl9pPr marL="3657600" indent="0" algn="ctr" defTabSz="914400" rtl="0" eaLnBrk="1" latinLnBrk="0" hangingPunct="1">
              <a:lnSpc>
                <a:spcPct val="90000"/>
              </a:lnSpc>
              <a:spcBef>
                <a:spcPts val="500"/>
              </a:spcBef>
              <a:buFont typeface="Arial" panose="020B0604020202020204" pitchFamily="34" charset="0"/>
              <a:buNone/>
              <a:defRPr kumimoji="1" sz="1600" kern="1200">
                <a:solidFill>
                  <a:schemeClr val="tx1"/>
                </a:solidFill>
                <a:latin typeface="+mn-lt"/>
                <a:ea typeface="+mn-ea"/>
                <a:cs typeface="+mn-cs"/>
              </a:defRPr>
            </a:lvl9pPr>
          </a:lstStyle>
          <a:p>
            <a:pPr algn="l">
              <a:lnSpc>
                <a:spcPct val="100000"/>
              </a:lnSpc>
            </a:pPr>
            <a:r>
              <a:rPr lang="en-US" altLang="ja-JP" sz="1800" dirty="0">
                <a:latin typeface="BIZ UDPゴシック" panose="020B0400000000000000" pitchFamily="50" charset="-128"/>
                <a:ea typeface="BIZ UDPゴシック" panose="020B0400000000000000" pitchFamily="50" charset="-128"/>
              </a:rPr>
              <a:t>【</a:t>
            </a:r>
            <a:r>
              <a:rPr lang="ja-JP" altLang="en-US" sz="1800" dirty="0">
                <a:latin typeface="BIZ UDPゴシック" panose="020B0400000000000000" pitchFamily="50" charset="-128"/>
                <a:ea typeface="BIZ UDPゴシック" panose="020B0400000000000000" pitchFamily="50" charset="-128"/>
              </a:rPr>
              <a:t>記載上の注意</a:t>
            </a:r>
            <a:r>
              <a:rPr lang="en-US" altLang="ja-JP" sz="1800" dirty="0">
                <a:latin typeface="BIZ UDPゴシック" panose="020B0400000000000000" pitchFamily="50" charset="-128"/>
                <a:ea typeface="BIZ UDPゴシック" panose="020B0400000000000000" pitchFamily="50" charset="-128"/>
              </a:rPr>
              <a:t>】</a:t>
            </a:r>
            <a:r>
              <a:rPr lang="ja-JP" altLang="en-US" sz="1800" dirty="0">
                <a:latin typeface="BIZ UDPゴシック" panose="020B0400000000000000" pitchFamily="50" charset="-128"/>
                <a:ea typeface="BIZ UDPゴシック" panose="020B0400000000000000" pitchFamily="50" charset="-128"/>
              </a:rPr>
              <a:t>　</a:t>
            </a:r>
            <a:r>
              <a:rPr lang="en-US" altLang="ja-JP" sz="1800" dirty="0">
                <a:latin typeface="BIZ UDPゴシック" panose="020B0400000000000000" pitchFamily="50" charset="-128"/>
                <a:ea typeface="BIZ UDPゴシック" panose="020B0400000000000000" pitchFamily="50" charset="-128"/>
              </a:rPr>
              <a:t>※</a:t>
            </a:r>
            <a:r>
              <a:rPr lang="ja-JP" altLang="en-US" sz="1800" dirty="0">
                <a:latin typeface="BIZ UDPゴシック" panose="020B0400000000000000" pitchFamily="50" charset="-128"/>
                <a:ea typeface="BIZ UDPゴシック" panose="020B0400000000000000" pitchFamily="50" charset="-128"/>
              </a:rPr>
              <a:t>本注意書きは削除可。</a:t>
            </a:r>
            <a:endParaRPr lang="en-US" altLang="ja-JP" sz="1800" dirty="0">
              <a:latin typeface="BIZ UDPゴシック" panose="020B0400000000000000" pitchFamily="50" charset="-128"/>
              <a:ea typeface="BIZ UDPゴシック" panose="020B0400000000000000" pitchFamily="50" charset="-128"/>
            </a:endParaRPr>
          </a:p>
          <a:p>
            <a:pPr marL="285750" indent="-285750" algn="l">
              <a:lnSpc>
                <a:spcPct val="100000"/>
              </a:lnSpc>
              <a:buFont typeface="Wingdings" panose="05000000000000000000" pitchFamily="2" charset="2"/>
              <a:buChar char="l"/>
            </a:pPr>
            <a:r>
              <a:rPr lang="ja-JP" altLang="en-US" sz="1800" dirty="0">
                <a:latin typeface="BIZ UDPゴシック" panose="020B0400000000000000" pitchFamily="50" charset="-128"/>
                <a:ea typeface="BIZ UDPゴシック" panose="020B0400000000000000" pitchFamily="50" charset="-128"/>
              </a:rPr>
              <a:t>事業計画書を作成する際は、必ずホームページに掲載している要項や</a:t>
            </a:r>
            <a:r>
              <a:rPr lang="en-US" altLang="ja-JP" sz="1800" dirty="0">
                <a:latin typeface="BIZ UDPゴシック" panose="020B0400000000000000" pitchFamily="50" charset="-128"/>
                <a:ea typeface="BIZ UDPゴシック" panose="020B0400000000000000" pitchFamily="50" charset="-128"/>
              </a:rPr>
              <a:t>FAQ</a:t>
            </a:r>
            <a:r>
              <a:rPr lang="ja-JP" altLang="en-US" sz="1800" dirty="0">
                <a:latin typeface="BIZ UDPゴシック" panose="020B0400000000000000" pitchFamily="50" charset="-128"/>
                <a:ea typeface="BIZ UDPゴシック" panose="020B0400000000000000" pitchFamily="50" charset="-128"/>
              </a:rPr>
              <a:t>をご覧ください。</a:t>
            </a:r>
            <a:endParaRPr lang="en-US" altLang="ja-JP" sz="1800" dirty="0">
              <a:latin typeface="BIZ UDPゴシック" panose="020B0400000000000000" pitchFamily="50" charset="-128"/>
              <a:ea typeface="BIZ UDPゴシック" panose="020B0400000000000000" pitchFamily="50" charset="-128"/>
            </a:endParaRPr>
          </a:p>
          <a:p>
            <a:pPr marL="285750" indent="-285750" algn="l">
              <a:lnSpc>
                <a:spcPct val="100000"/>
              </a:lnSpc>
              <a:buFont typeface="Wingdings" panose="05000000000000000000" pitchFamily="2" charset="2"/>
              <a:buChar char="l"/>
            </a:pPr>
            <a:r>
              <a:rPr lang="ja-JP" altLang="en-US" sz="1800" dirty="0">
                <a:latin typeface="BIZ UDPゴシック" panose="020B0400000000000000" pitchFamily="50" charset="-128"/>
                <a:ea typeface="BIZ UDPゴシック" panose="020B0400000000000000" pitchFamily="50" charset="-128"/>
              </a:rPr>
              <a:t>目標総額は、</a:t>
            </a:r>
            <a:r>
              <a:rPr lang="en-US" altLang="ja-JP" sz="1800" dirty="0">
                <a:latin typeface="BIZ UDPゴシック" panose="020B0400000000000000" pitchFamily="50" charset="-128"/>
                <a:ea typeface="BIZ UDPゴシック" panose="020B0400000000000000" pitchFamily="50" charset="-128"/>
              </a:rPr>
              <a:t>1,000</a:t>
            </a:r>
            <a:r>
              <a:rPr lang="ja-JP" altLang="en-US" sz="1800" dirty="0">
                <a:latin typeface="BIZ UDPゴシック" panose="020B0400000000000000" pitchFamily="50" charset="-128"/>
                <a:ea typeface="BIZ UDPゴシック" panose="020B0400000000000000" pitchFamily="50" charset="-128"/>
              </a:rPr>
              <a:t>万円を超えない範囲で設定してください。（</a:t>
            </a:r>
            <a:r>
              <a:rPr lang="en-US" altLang="ja-JP" sz="1800" dirty="0">
                <a:latin typeface="BIZ UDPゴシック" panose="020B0400000000000000" pitchFamily="50" charset="-128"/>
                <a:ea typeface="BIZ UDPゴシック" panose="020B0400000000000000" pitchFamily="50" charset="-128"/>
              </a:rPr>
              <a:t>※</a:t>
            </a:r>
            <a:r>
              <a:rPr lang="ja-JP" altLang="en-US" sz="1800" dirty="0">
                <a:latin typeface="BIZ UDPゴシック" panose="020B0400000000000000" pitchFamily="50" charset="-128"/>
                <a:ea typeface="BIZ UDPゴシック" panose="020B0400000000000000" pitchFamily="50" charset="-128"/>
              </a:rPr>
              <a:t>個人版は、</a:t>
            </a:r>
            <a:r>
              <a:rPr lang="en-US" altLang="ja-JP" sz="1800" dirty="0">
                <a:latin typeface="BIZ UDPゴシック" panose="020B0400000000000000" pitchFamily="50" charset="-128"/>
                <a:ea typeface="BIZ UDPゴシック" panose="020B0400000000000000" pitchFamily="50" charset="-128"/>
              </a:rPr>
              <a:t>100</a:t>
            </a:r>
            <a:r>
              <a:rPr lang="ja-JP" altLang="en-US" sz="1800" dirty="0">
                <a:latin typeface="BIZ UDPゴシック" panose="020B0400000000000000" pitchFamily="50" charset="-128"/>
                <a:ea typeface="BIZ UDPゴシック" panose="020B0400000000000000" pitchFamily="50" charset="-128"/>
              </a:rPr>
              <a:t>万円以上、</a:t>
            </a:r>
            <a:r>
              <a:rPr lang="en-US" altLang="ja-JP" sz="1800" dirty="0">
                <a:latin typeface="BIZ UDPゴシック" panose="020B0400000000000000" pitchFamily="50" charset="-128"/>
                <a:ea typeface="BIZ UDPゴシック" panose="020B0400000000000000" pitchFamily="50" charset="-128"/>
              </a:rPr>
              <a:t>500</a:t>
            </a:r>
            <a:r>
              <a:rPr lang="ja-JP" altLang="en-US" sz="1800" dirty="0">
                <a:latin typeface="BIZ UDPゴシック" panose="020B0400000000000000" pitchFamily="50" charset="-128"/>
                <a:ea typeface="BIZ UDPゴシック" panose="020B0400000000000000" pitchFamily="50" charset="-128"/>
              </a:rPr>
              <a:t>万円以下で設定してください。）</a:t>
            </a:r>
          </a:p>
          <a:p>
            <a:pPr marL="285750" indent="-285750" algn="l">
              <a:lnSpc>
                <a:spcPct val="100000"/>
              </a:lnSpc>
              <a:buFont typeface="Wingdings" panose="05000000000000000000" pitchFamily="2" charset="2"/>
              <a:buChar char="l"/>
            </a:pPr>
            <a:r>
              <a:rPr lang="ja-JP" altLang="en-US" sz="1800" dirty="0">
                <a:latin typeface="BIZ UDPゴシック" panose="020B0400000000000000" pitchFamily="50" charset="-128"/>
                <a:ea typeface="BIZ UDPゴシック" panose="020B0400000000000000" pitchFamily="50" charset="-128"/>
              </a:rPr>
              <a:t>本事業計画書をもとに、審査を行います。様式は適宜、ページ数（最大</a:t>
            </a:r>
            <a:r>
              <a:rPr lang="en-US" altLang="ja-JP" sz="1800" dirty="0">
                <a:latin typeface="BIZ UDPゴシック" panose="020B0400000000000000" pitchFamily="50" charset="-128"/>
                <a:ea typeface="BIZ UDPゴシック" panose="020B0400000000000000" pitchFamily="50" charset="-128"/>
              </a:rPr>
              <a:t>20</a:t>
            </a:r>
            <a:r>
              <a:rPr lang="ja-JP" altLang="en-US" sz="1800" dirty="0">
                <a:latin typeface="BIZ UDPゴシック" panose="020B0400000000000000" pitchFamily="50" charset="-128"/>
                <a:ea typeface="BIZ UDPゴシック" panose="020B0400000000000000" pitchFamily="50" charset="-128"/>
              </a:rPr>
              <a:t>ページ程度）、レイアウト等を変更して構いません。</a:t>
            </a:r>
            <a:endParaRPr lang="en-US" altLang="ja-JP" sz="1800" dirty="0">
              <a:latin typeface="BIZ UDPゴシック" panose="020B0400000000000000" pitchFamily="50" charset="-128"/>
              <a:ea typeface="BIZ UDPゴシック" panose="020B0400000000000000" pitchFamily="50" charset="-128"/>
            </a:endParaRPr>
          </a:p>
        </p:txBody>
      </p:sp>
      <p:sp>
        <p:nvSpPr>
          <p:cNvPr id="6" name="テキスト ボックス 5"/>
          <p:cNvSpPr txBox="1"/>
          <p:nvPr/>
        </p:nvSpPr>
        <p:spPr>
          <a:xfrm>
            <a:off x="7634377" y="74781"/>
            <a:ext cx="4287329" cy="338554"/>
          </a:xfrm>
          <a:prstGeom prst="rect">
            <a:avLst/>
          </a:prstGeom>
          <a:noFill/>
        </p:spPr>
        <p:txBody>
          <a:bodyPr wrap="square" rtlCol="0">
            <a:spAutoFit/>
          </a:bodyPr>
          <a:lstStyle/>
          <a:p>
            <a:pPr algn="r"/>
            <a:r>
              <a:rPr kumimoji="1" lang="ja-JP" altLang="en-US" sz="1600" b="1" dirty="0">
                <a:latin typeface="BIZ UDPゴシック" panose="020B0400000000000000" pitchFamily="50" charset="-128"/>
                <a:ea typeface="BIZ UDPゴシック" panose="020B0400000000000000" pitchFamily="50" charset="-128"/>
              </a:rPr>
              <a:t>参考様式　事業計画書</a:t>
            </a:r>
          </a:p>
        </p:txBody>
      </p:sp>
      <p:graphicFrame>
        <p:nvGraphicFramePr>
          <p:cNvPr id="11" name="表 10"/>
          <p:cNvGraphicFramePr>
            <a:graphicFrameLocks noGrp="1"/>
          </p:cNvGraphicFramePr>
          <p:nvPr>
            <p:extLst>
              <p:ext uri="{D42A27DB-BD31-4B8C-83A1-F6EECF244321}">
                <p14:modId xmlns:p14="http://schemas.microsoft.com/office/powerpoint/2010/main" val="127412571"/>
              </p:ext>
            </p:extLst>
          </p:nvPr>
        </p:nvGraphicFramePr>
        <p:xfrm>
          <a:off x="1103970" y="1124225"/>
          <a:ext cx="10395301" cy="3236760"/>
        </p:xfrm>
        <a:graphic>
          <a:graphicData uri="http://schemas.openxmlformats.org/drawingml/2006/table">
            <a:tbl>
              <a:tblPr firstRow="1" bandRow="1">
                <a:tableStyleId>{5940675A-B579-460E-94D1-54222C63F5DA}</a:tableStyleId>
              </a:tblPr>
              <a:tblGrid>
                <a:gridCol w="2127745">
                  <a:extLst>
                    <a:ext uri="{9D8B030D-6E8A-4147-A177-3AD203B41FA5}">
                      <a16:colId xmlns:a16="http://schemas.microsoft.com/office/drawing/2014/main" val="3146460803"/>
                    </a:ext>
                  </a:extLst>
                </a:gridCol>
                <a:gridCol w="4133778">
                  <a:extLst>
                    <a:ext uri="{9D8B030D-6E8A-4147-A177-3AD203B41FA5}">
                      <a16:colId xmlns:a16="http://schemas.microsoft.com/office/drawing/2014/main" val="2386070037"/>
                    </a:ext>
                  </a:extLst>
                </a:gridCol>
                <a:gridCol w="4133778">
                  <a:extLst>
                    <a:ext uri="{9D8B030D-6E8A-4147-A177-3AD203B41FA5}">
                      <a16:colId xmlns:a16="http://schemas.microsoft.com/office/drawing/2014/main" val="2490763719"/>
                    </a:ext>
                  </a:extLst>
                </a:gridCol>
              </a:tblGrid>
              <a:tr h="692146">
                <a:tc>
                  <a:txBody>
                    <a:bodyPr/>
                    <a:lstStyle/>
                    <a:p>
                      <a:r>
                        <a:rPr kumimoji="1" lang="ja-JP" altLang="en-US" sz="1600" b="0" dirty="0">
                          <a:latin typeface="BIZ UDPゴシック" panose="020B0400000000000000" pitchFamily="50" charset="-128"/>
                          <a:ea typeface="BIZ UDPゴシック" panose="020B0400000000000000" pitchFamily="50" charset="-128"/>
                        </a:rPr>
                        <a:t>法人名・屋号</a:t>
                      </a:r>
                    </a:p>
                  </a:txBody>
                  <a:tcPr anchor="ctr">
                    <a:solidFill>
                      <a:schemeClr val="bg1">
                        <a:lumMod val="85000"/>
                      </a:schemeClr>
                    </a:solidFill>
                  </a:tcPr>
                </a:tc>
                <a:tc gridSpan="2">
                  <a:txBody>
                    <a:bodyPr/>
                    <a:lstStyle/>
                    <a:p>
                      <a:endParaRPr kumimoji="1" lang="ja-JP" altLang="en-US" sz="1600" b="0" dirty="0">
                        <a:solidFill>
                          <a:srgbClr val="FF7C80"/>
                        </a:solidFill>
                        <a:latin typeface="BIZ UDPゴシック" panose="020B0400000000000000" pitchFamily="50" charset="-128"/>
                        <a:ea typeface="BIZ UDPゴシック" panose="020B0400000000000000" pitchFamily="50" charset="-128"/>
                      </a:endParaRPr>
                    </a:p>
                  </a:txBody>
                  <a:tcPr anchor="ctr"/>
                </a:tc>
                <a:tc hMerge="1">
                  <a:txBody>
                    <a:bodyPr/>
                    <a:lstStyle/>
                    <a:p>
                      <a:endParaRPr kumimoji="1" lang="ja-JP" altLang="en-US"/>
                    </a:p>
                  </a:txBody>
                  <a:tcPr/>
                </a:tc>
                <a:extLst>
                  <a:ext uri="{0D108BD9-81ED-4DB2-BD59-A6C34878D82A}">
                    <a16:rowId xmlns:a16="http://schemas.microsoft.com/office/drawing/2014/main" val="1370685490"/>
                  </a:ext>
                </a:extLst>
              </a:tr>
              <a:tr h="692146">
                <a:tc>
                  <a:txBody>
                    <a:bodyPr/>
                    <a:lstStyle/>
                    <a:p>
                      <a:r>
                        <a:rPr kumimoji="1" lang="ja-JP" altLang="en-US" sz="1600" b="0" dirty="0">
                          <a:latin typeface="BIZ UDPゴシック" panose="020B0400000000000000" pitchFamily="50" charset="-128"/>
                          <a:ea typeface="BIZ UDPゴシック" panose="020B0400000000000000" pitchFamily="50" charset="-128"/>
                        </a:rPr>
                        <a:t>事業名</a:t>
                      </a:r>
                    </a:p>
                  </a:txBody>
                  <a:tcPr anchor="ctr">
                    <a:solidFill>
                      <a:schemeClr val="bg1">
                        <a:lumMod val="85000"/>
                      </a:schemeClr>
                    </a:solidFill>
                  </a:tcPr>
                </a:tc>
                <a:tc gridSpan="2">
                  <a:txBody>
                    <a:bodyPr/>
                    <a:lstStyle/>
                    <a:p>
                      <a:endParaRPr kumimoji="1" lang="ja-JP" altLang="en-US" sz="1600" b="0" dirty="0">
                        <a:solidFill>
                          <a:srgbClr val="FF7C80"/>
                        </a:solidFill>
                        <a:latin typeface="BIZ UDPゴシック" panose="020B0400000000000000" pitchFamily="50" charset="-128"/>
                        <a:ea typeface="BIZ UDPゴシック" panose="020B0400000000000000" pitchFamily="50" charset="-128"/>
                      </a:endParaRPr>
                    </a:p>
                  </a:txBody>
                  <a:tcPr anchor="ctr"/>
                </a:tc>
                <a:tc hMerge="1">
                  <a:txBody>
                    <a:bodyPr/>
                    <a:lstStyle/>
                    <a:p>
                      <a:endParaRPr kumimoji="1" lang="ja-JP" altLang="en-US"/>
                    </a:p>
                  </a:txBody>
                  <a:tcPr/>
                </a:tc>
                <a:extLst>
                  <a:ext uri="{0D108BD9-81ED-4DB2-BD59-A6C34878D82A}">
                    <a16:rowId xmlns:a16="http://schemas.microsoft.com/office/drawing/2014/main" val="2197275177"/>
                  </a:ext>
                </a:extLst>
              </a:tr>
              <a:tr h="626542">
                <a:tc>
                  <a:txBody>
                    <a:bodyPr/>
                    <a:lstStyle/>
                    <a:p>
                      <a:r>
                        <a:rPr kumimoji="1" lang="ja-JP" altLang="en-US" sz="1600" b="0" dirty="0">
                          <a:latin typeface="BIZ UDPゴシック" panose="020B0400000000000000" pitchFamily="50" charset="-128"/>
                          <a:ea typeface="BIZ UDPゴシック" panose="020B0400000000000000" pitchFamily="50" charset="-128"/>
                        </a:rPr>
                        <a:t>目指す未来を一言で</a:t>
                      </a:r>
                    </a:p>
                  </a:txBody>
                  <a:tcPr anchor="ctr">
                    <a:solidFill>
                      <a:schemeClr val="bg1">
                        <a:lumMod val="85000"/>
                      </a:schemeClr>
                    </a:solidFill>
                  </a:tcPr>
                </a:tc>
                <a:tc gridSpan="2">
                  <a:txBody>
                    <a:bodyPr/>
                    <a:lstStyle/>
                    <a:p>
                      <a:endParaRPr kumimoji="1" lang="ja-JP" altLang="en-US" sz="1600" b="0" dirty="0">
                        <a:solidFill>
                          <a:srgbClr val="FF7C80"/>
                        </a:solidFill>
                        <a:latin typeface="BIZ UDPゴシック" panose="020B0400000000000000" pitchFamily="50" charset="-128"/>
                        <a:ea typeface="BIZ UDPゴシック" panose="020B0400000000000000" pitchFamily="50" charset="-128"/>
                      </a:endParaRPr>
                    </a:p>
                  </a:txBody>
                  <a:tcPr anchor="ctr"/>
                </a:tc>
                <a:tc hMerge="1">
                  <a:txBody>
                    <a:bodyPr/>
                    <a:lstStyle/>
                    <a:p>
                      <a:endParaRPr kumimoji="1" lang="ja-JP" altLang="en-US"/>
                    </a:p>
                  </a:txBody>
                  <a:tcPr/>
                </a:tc>
                <a:extLst>
                  <a:ext uri="{0D108BD9-81ED-4DB2-BD59-A6C34878D82A}">
                    <a16:rowId xmlns:a16="http://schemas.microsoft.com/office/drawing/2014/main" val="3355768307"/>
                  </a:ext>
                </a:extLst>
              </a:tr>
              <a:tr h="460442">
                <a:tc rowSpan="2">
                  <a:txBody>
                    <a:bodyPr/>
                    <a:lstStyle/>
                    <a:p>
                      <a:r>
                        <a:rPr kumimoji="1" lang="ja-JP" altLang="en-US" sz="1600" b="0" dirty="0">
                          <a:latin typeface="BIZ UDPゴシック" panose="020B0400000000000000" pitchFamily="50" charset="-128"/>
                          <a:ea typeface="BIZ UDPゴシック" panose="020B0400000000000000" pitchFamily="50" charset="-128"/>
                        </a:rPr>
                        <a:t>寄付集め目標額</a:t>
                      </a:r>
                    </a:p>
                  </a:txBody>
                  <a:tcPr anchor="ctr">
                    <a:solidFill>
                      <a:schemeClr val="bg1">
                        <a:lumMod val="85000"/>
                      </a:schemeClr>
                    </a:solidFill>
                  </a:tcPr>
                </a:tc>
                <a:tc>
                  <a:txBody>
                    <a:bodyPr/>
                    <a:lstStyle/>
                    <a:p>
                      <a:pPr algn="ctr"/>
                      <a:r>
                        <a:rPr kumimoji="1" lang="ja-JP" altLang="en-US" sz="1600" b="0" dirty="0">
                          <a:latin typeface="BIZ UDPゴシック" panose="020B0400000000000000" pitchFamily="50" charset="-128"/>
                          <a:ea typeface="BIZ UDPゴシック" panose="020B0400000000000000" pitchFamily="50" charset="-128"/>
                        </a:rPr>
                        <a:t>目標総額</a:t>
                      </a:r>
                    </a:p>
                  </a:txBody>
                  <a:tcPr anchor="ctr">
                    <a:solidFill>
                      <a:schemeClr val="bg1">
                        <a:lumMod val="85000"/>
                      </a:schemeClr>
                    </a:solidFill>
                  </a:tcPr>
                </a:tc>
                <a:tc>
                  <a:txBody>
                    <a:bodyPr/>
                    <a:lstStyle/>
                    <a:p>
                      <a:pPr algn="ctr"/>
                      <a:r>
                        <a:rPr kumimoji="1" lang="ja-JP" altLang="en-US" sz="1600" b="0" dirty="0">
                          <a:latin typeface="BIZ UDPゴシック" panose="020B0400000000000000" pitchFamily="50" charset="-128"/>
                          <a:ea typeface="BIZ UDPゴシック" panose="020B0400000000000000" pitchFamily="50" charset="-128"/>
                        </a:rPr>
                        <a:t>うち個人版</a:t>
                      </a:r>
                      <a:r>
                        <a:rPr kumimoji="1" lang="en-US" altLang="ja-JP" sz="1600" b="0" dirty="0">
                          <a:latin typeface="BIZ UDPゴシック" panose="020B0400000000000000" pitchFamily="50" charset="-128"/>
                          <a:ea typeface="BIZ UDPゴシック" panose="020B0400000000000000" pitchFamily="50" charset="-128"/>
                        </a:rPr>
                        <a:t>(</a:t>
                      </a:r>
                      <a:r>
                        <a:rPr kumimoji="1" lang="ja-JP" altLang="en-US" sz="1600" b="0" dirty="0">
                          <a:latin typeface="BIZ UDPゴシック" panose="020B0400000000000000" pitchFamily="50" charset="-128"/>
                          <a:ea typeface="BIZ UDPゴシック" panose="020B0400000000000000" pitchFamily="50" charset="-128"/>
                        </a:rPr>
                        <a:t>ｸﾗｳﾄﾞﾌｧﾝﾃﾞｨﾝｸﾞ型</a:t>
                      </a:r>
                      <a:r>
                        <a:rPr kumimoji="1" lang="en-US" altLang="ja-JP" sz="1600" b="0" dirty="0">
                          <a:latin typeface="BIZ UDPゴシック" panose="020B0400000000000000" pitchFamily="50" charset="-128"/>
                          <a:ea typeface="BIZ UDPゴシック" panose="020B0400000000000000" pitchFamily="50" charset="-128"/>
                        </a:rPr>
                        <a:t>)</a:t>
                      </a:r>
                      <a:r>
                        <a:rPr kumimoji="1" lang="ja-JP" altLang="en-US" sz="1600" b="0" dirty="0">
                          <a:latin typeface="BIZ UDPゴシック" panose="020B0400000000000000" pitchFamily="50" charset="-128"/>
                          <a:ea typeface="BIZ UDPゴシック" panose="020B0400000000000000" pitchFamily="50" charset="-128"/>
                        </a:rPr>
                        <a:t>の目標額</a:t>
                      </a:r>
                    </a:p>
                  </a:txBody>
                  <a:tcPr anchor="ctr">
                    <a:solidFill>
                      <a:schemeClr val="bg1">
                        <a:lumMod val="85000"/>
                      </a:schemeClr>
                    </a:solidFill>
                  </a:tcPr>
                </a:tc>
                <a:extLst>
                  <a:ext uri="{0D108BD9-81ED-4DB2-BD59-A6C34878D82A}">
                    <a16:rowId xmlns:a16="http://schemas.microsoft.com/office/drawing/2014/main" val="2264964735"/>
                  </a:ext>
                </a:extLst>
              </a:tr>
              <a:tr h="765484">
                <a:tc vMerge="1">
                  <a:txBody>
                    <a:bodyPr/>
                    <a:lstStyle/>
                    <a:p>
                      <a:endParaRPr kumimoji="1" lang="ja-JP" altLang="en-US" dirty="0"/>
                    </a:p>
                  </a:txBody>
                  <a:tcPr anchor="ctr">
                    <a:solidFill>
                      <a:schemeClr val="bg1">
                        <a:lumMod val="75000"/>
                      </a:schemeClr>
                    </a:solidFill>
                  </a:tcPr>
                </a:tc>
                <a:tc>
                  <a:txBody>
                    <a:bodyPr/>
                    <a:lstStyle/>
                    <a:p>
                      <a:pPr algn="r"/>
                      <a:endParaRPr kumimoji="1" lang="ja-JP" altLang="en-US" sz="1600" b="0" dirty="0">
                        <a:solidFill>
                          <a:srgbClr val="FF7C80"/>
                        </a:solidFill>
                        <a:latin typeface="BIZ UDPゴシック" panose="020B0400000000000000" pitchFamily="50" charset="-128"/>
                        <a:ea typeface="BIZ UDPゴシック" panose="020B0400000000000000" pitchFamily="50" charset="-128"/>
                      </a:endParaRPr>
                    </a:p>
                  </a:txBody>
                  <a:tcPr anchor="ctr"/>
                </a:tc>
                <a:tc>
                  <a:txBody>
                    <a:bodyPr/>
                    <a:lstStyle/>
                    <a:p>
                      <a:pPr algn="r"/>
                      <a:endParaRPr kumimoji="1" lang="ja-JP" altLang="en-US" sz="1600" b="0" dirty="0">
                        <a:solidFill>
                          <a:srgbClr val="FF7C80"/>
                        </a:solidFill>
                        <a:latin typeface="BIZ UDPゴシック" panose="020B0400000000000000" pitchFamily="50" charset="-128"/>
                        <a:ea typeface="BIZ UDPゴシック" panose="020B0400000000000000" pitchFamily="50" charset="-128"/>
                      </a:endParaRPr>
                    </a:p>
                  </a:txBody>
                  <a:tcPr anchor="ctr"/>
                </a:tc>
                <a:extLst>
                  <a:ext uri="{0D108BD9-81ED-4DB2-BD59-A6C34878D82A}">
                    <a16:rowId xmlns:a16="http://schemas.microsoft.com/office/drawing/2014/main" val="1293868738"/>
                  </a:ext>
                </a:extLst>
              </a:tr>
            </a:tbl>
          </a:graphicData>
        </a:graphic>
      </p:graphicFrame>
    </p:spTree>
    <p:extLst>
      <p:ext uri="{BB962C8B-B14F-4D97-AF65-F5344CB8AC3E}">
        <p14:creationId xmlns:p14="http://schemas.microsoft.com/office/powerpoint/2010/main" val="189119535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５</a:t>
            </a:r>
            <a:r>
              <a:rPr kumimoji="1" lang="ja-JP" altLang="en-US" sz="2800" b="1" dirty="0">
                <a:latin typeface="BIZ UDPゴシック" panose="020B0400000000000000" pitchFamily="50" charset="-128"/>
                <a:ea typeface="BIZ UDPゴシック" panose="020B0400000000000000" pitchFamily="50" charset="-128"/>
              </a:rPr>
              <a:t>．寄付を集めるための取り組み</a:t>
            </a:r>
          </a:p>
        </p:txBody>
      </p:sp>
      <p:sp>
        <p:nvSpPr>
          <p:cNvPr id="4" name="テキスト ボックス 3"/>
          <p:cNvSpPr txBox="1"/>
          <p:nvPr/>
        </p:nvSpPr>
        <p:spPr>
          <a:xfrm>
            <a:off x="190500" y="730914"/>
            <a:ext cx="11416850" cy="400110"/>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（１）個人版ふるさと納税（クラウドファンディング）について　</a:t>
            </a:r>
            <a:r>
              <a:rPr lang="en-US" altLang="ja-JP" sz="2000" b="1" dirty="0">
                <a:latin typeface="BIZ UDPゴシック" panose="020B0400000000000000" pitchFamily="50" charset="-128"/>
                <a:ea typeface="BIZ UDPゴシック" panose="020B0400000000000000" pitchFamily="50" charset="-128"/>
              </a:rPr>
              <a:t>【</a:t>
            </a:r>
            <a:r>
              <a:rPr lang="ja-JP" altLang="en-US" sz="2000" b="1" dirty="0">
                <a:latin typeface="BIZ UDPゴシック" panose="020B0400000000000000" pitchFamily="50" charset="-128"/>
                <a:ea typeface="BIZ UDPゴシック" panose="020B0400000000000000" pitchFamily="50" charset="-128"/>
              </a:rPr>
              <a:t>個人版クラファン目標額：</a:t>
            </a:r>
            <a:r>
              <a:rPr lang="ja-JP" altLang="en-US" sz="2000" b="1" u="sng" dirty="0">
                <a:latin typeface="BIZ UDPゴシック" panose="020B0400000000000000" pitchFamily="50" charset="-128"/>
                <a:ea typeface="BIZ UDPゴシック" panose="020B0400000000000000" pitchFamily="50" charset="-128"/>
              </a:rPr>
              <a:t>　　　　　万円</a:t>
            </a:r>
            <a:r>
              <a:rPr lang="en-US" altLang="ja-JP" sz="2000" b="1" dirty="0">
                <a:latin typeface="BIZ UDPゴシック" panose="020B0400000000000000" pitchFamily="50" charset="-128"/>
                <a:ea typeface="BIZ UDPゴシック" panose="020B0400000000000000" pitchFamily="50" charset="-128"/>
              </a:rPr>
              <a:t>】</a:t>
            </a:r>
          </a:p>
        </p:txBody>
      </p:sp>
      <p:sp>
        <p:nvSpPr>
          <p:cNvPr id="7" name="テキスト ボックス 6"/>
          <p:cNvSpPr txBox="1"/>
          <p:nvPr/>
        </p:nvSpPr>
        <p:spPr>
          <a:xfrm>
            <a:off x="411350" y="4783176"/>
            <a:ext cx="11486838" cy="2031325"/>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目標額まで寄付を集めるために、どういったことに取り組むのか。寄付集めのための具体的な取り組み内容を記載してください。</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表２の「寄付率」とは、寄付を呼びかけた人の内、実際に寄付に至る割合のことです。（</a:t>
            </a:r>
            <a:r>
              <a:rPr lang="en-US" altLang="ja-JP" dirty="0" err="1">
                <a:latin typeface="BIZ UDPゴシック" panose="020B0400000000000000" pitchFamily="50" charset="-128"/>
                <a:ea typeface="BIZ UDPゴシック" panose="020B0400000000000000" pitchFamily="50" charset="-128"/>
              </a:rPr>
              <a:t>a×b</a:t>
            </a:r>
            <a:r>
              <a:rPr lang="ja-JP" altLang="en-US" dirty="0">
                <a:latin typeface="BIZ UDPゴシック" panose="020B0400000000000000" pitchFamily="50" charset="-128"/>
                <a:ea typeface="BIZ UDPゴシック" panose="020B0400000000000000" pitchFamily="50" charset="-128"/>
              </a:rPr>
              <a:t>＝</a:t>
            </a:r>
            <a:r>
              <a:rPr lang="en-US" altLang="ja-JP" dirty="0">
                <a:latin typeface="BIZ UDPゴシック" panose="020B0400000000000000" pitchFamily="50" charset="-128"/>
                <a:ea typeface="BIZ UDPゴシック" panose="020B0400000000000000" pitchFamily="50" charset="-128"/>
              </a:rPr>
              <a:t>c</a:t>
            </a:r>
            <a:r>
              <a:rPr lang="ja-JP" altLang="en-US" dirty="0">
                <a:latin typeface="BIZ UDPゴシック" panose="020B0400000000000000" pitchFamily="50" charset="-128"/>
                <a:ea typeface="BIZ UDPゴシック" panose="020B0400000000000000" pitchFamily="50" charset="-128"/>
              </a:rPr>
              <a:t>になります）</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・寄付集めについて、自己努力で寄付を集める姿勢があり、またその手法に具体性・実現性があるか。</a:t>
            </a:r>
            <a:endParaRPr lang="en-US" altLang="ja-JP" dirty="0">
              <a:latin typeface="BIZ UDPゴシック" panose="020B0400000000000000" pitchFamily="50" charset="-128"/>
              <a:ea typeface="BIZ UDPゴシック" panose="020B0400000000000000" pitchFamily="50" charset="-128"/>
            </a:endParaRPr>
          </a:p>
        </p:txBody>
      </p:sp>
      <p:graphicFrame>
        <p:nvGraphicFramePr>
          <p:cNvPr id="3" name="表 2"/>
          <p:cNvGraphicFramePr>
            <a:graphicFrameLocks noGrp="1"/>
          </p:cNvGraphicFramePr>
          <p:nvPr>
            <p:extLst>
              <p:ext uri="{D42A27DB-BD31-4B8C-83A1-F6EECF244321}">
                <p14:modId xmlns:p14="http://schemas.microsoft.com/office/powerpoint/2010/main" val="1103813265"/>
              </p:ext>
            </p:extLst>
          </p:nvPr>
        </p:nvGraphicFramePr>
        <p:xfrm>
          <a:off x="411350" y="1270366"/>
          <a:ext cx="11486837" cy="2595880"/>
        </p:xfrm>
        <a:graphic>
          <a:graphicData uri="http://schemas.openxmlformats.org/drawingml/2006/table">
            <a:tbl>
              <a:tblPr firstRow="1" bandRow="1">
                <a:tableStyleId>{5940675A-B579-460E-94D1-54222C63F5DA}</a:tableStyleId>
              </a:tblPr>
              <a:tblGrid>
                <a:gridCol w="738703">
                  <a:extLst>
                    <a:ext uri="{9D8B030D-6E8A-4147-A177-3AD203B41FA5}">
                      <a16:colId xmlns:a16="http://schemas.microsoft.com/office/drawing/2014/main" val="65912638"/>
                    </a:ext>
                  </a:extLst>
                </a:gridCol>
                <a:gridCol w="3730452">
                  <a:extLst>
                    <a:ext uri="{9D8B030D-6E8A-4147-A177-3AD203B41FA5}">
                      <a16:colId xmlns:a16="http://schemas.microsoft.com/office/drawing/2014/main" val="1261602610"/>
                    </a:ext>
                  </a:extLst>
                </a:gridCol>
                <a:gridCol w="1772888">
                  <a:extLst>
                    <a:ext uri="{9D8B030D-6E8A-4147-A177-3AD203B41FA5}">
                      <a16:colId xmlns:a16="http://schemas.microsoft.com/office/drawing/2014/main" val="3119008233"/>
                    </a:ext>
                  </a:extLst>
                </a:gridCol>
                <a:gridCol w="5244794">
                  <a:extLst>
                    <a:ext uri="{9D8B030D-6E8A-4147-A177-3AD203B41FA5}">
                      <a16:colId xmlns:a16="http://schemas.microsoft.com/office/drawing/2014/main" val="483653215"/>
                    </a:ext>
                  </a:extLst>
                </a:gridCol>
              </a:tblGrid>
              <a:tr h="370840">
                <a:tc rowSpan="7">
                  <a:txBody>
                    <a:bodyPr/>
                    <a:lstStyle/>
                    <a:p>
                      <a:pPr algn="ctr"/>
                      <a:r>
                        <a:rPr kumimoji="1" lang="ja-JP" altLang="en-US" b="1" dirty="0">
                          <a:latin typeface="BIZ UDPゴシック" panose="020B0400000000000000" pitchFamily="50" charset="-128"/>
                          <a:ea typeface="BIZ UDPゴシック" panose="020B0400000000000000" pitchFamily="50" charset="-128"/>
                        </a:rPr>
                        <a:t>表１</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kumimoji="1" lang="ja-JP" altLang="en-US" b="1" dirty="0">
                          <a:latin typeface="BIZ UDPゴシック" panose="020B0400000000000000" pitchFamily="50" charset="-128"/>
                          <a:ea typeface="BIZ UDPゴシック" panose="020B0400000000000000" pitchFamily="50" charset="-128"/>
                        </a:rPr>
                        <a:t>寄付の呼びかけ先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kumimoji="1" lang="ja-JP" altLang="en-US" b="1" dirty="0">
                          <a:latin typeface="BIZ UDPゴシック" panose="020B0400000000000000" pitchFamily="50" charset="-128"/>
                          <a:ea typeface="BIZ UDPゴシック" panose="020B0400000000000000" pitchFamily="50" charset="-128"/>
                        </a:rPr>
                        <a:t>人数</a:t>
                      </a:r>
                      <a:endParaRPr kumimoji="1" lang="en-US" altLang="ja-JP" b="1" dirty="0">
                        <a:latin typeface="BIZ UDPゴシック" panose="020B0400000000000000" pitchFamily="50" charset="-128"/>
                        <a:ea typeface="BIZ UDPゴシック" panose="020B0400000000000000" pitchFamily="50" charset="-128"/>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kumimoji="1" lang="ja-JP" altLang="en-US" b="1" dirty="0">
                          <a:latin typeface="BIZ UDPゴシック" panose="020B0400000000000000" pitchFamily="50" charset="-128"/>
                          <a:ea typeface="BIZ UDPゴシック" panose="020B0400000000000000" pitchFamily="50" charset="-128"/>
                        </a:rPr>
                        <a:t>備考（具体の取組み内容等）</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extLst>
                  <a:ext uri="{0D108BD9-81ED-4DB2-BD59-A6C34878D82A}">
                    <a16:rowId xmlns:a16="http://schemas.microsoft.com/office/drawing/2014/main" val="2464929252"/>
                  </a:ext>
                </a:extLst>
              </a:tr>
              <a:tr h="370840">
                <a:tc v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b="1" dirty="0">
                        <a:solidFill>
                          <a:srgbClr val="FF7C80"/>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endParaRPr kumimoji="1" lang="en-US" altLang="ja-JP"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28949601"/>
                  </a:ext>
                </a:extLst>
              </a:tr>
              <a:tr h="370840">
                <a:tc vMerge="1">
                  <a:txBody>
                    <a:bodyPr/>
                    <a:lstStyle/>
                    <a:p>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dirty="0">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endParaRPr kumimoji="1" lang="en-US" altLang="ja-JP"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dirty="0">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814069762"/>
                  </a:ext>
                </a:extLst>
              </a:tr>
              <a:tr h="370840">
                <a:tc vMerge="1">
                  <a:txBody>
                    <a:bodyPr/>
                    <a:lstStyle/>
                    <a:p>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dirty="0">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endParaRPr kumimoji="1" lang="en-US" altLang="ja-JP"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dirty="0">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7035915"/>
                  </a:ext>
                </a:extLst>
              </a:tr>
              <a:tr h="370840">
                <a:tc vMerge="1">
                  <a:txBody>
                    <a:bodyPr/>
                    <a:lstStyle/>
                    <a:p>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dirty="0">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endParaRPr kumimoji="1" lang="en-US" altLang="ja-JP"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dirty="0">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44994342"/>
                  </a:ext>
                </a:extLst>
              </a:tr>
              <a:tr h="370840">
                <a:tc vMerge="1">
                  <a:txBody>
                    <a:bodyPr/>
                    <a:lstStyle/>
                    <a:p>
                      <a:endParaRPr kumimoji="1" lang="ja-JP" altLang="en-US" sz="1600" dirty="0"/>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dirty="0">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endParaRPr kumimoji="1" lang="ja-JP" altLang="en-US"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dirty="0">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349178026"/>
                  </a:ext>
                </a:extLst>
              </a:tr>
              <a:tr h="370840">
                <a:tc vMerge="1">
                  <a:txBody>
                    <a:bodyPr/>
                    <a:lstStyle/>
                    <a:p>
                      <a:pPr algn="r"/>
                      <a:endParaRPr kumimoji="1" lang="ja-JP" altLang="en-US" sz="1600" b="1" dirty="0">
                        <a:solidFill>
                          <a:srgbClr val="FF7C80"/>
                        </a:solidFill>
                      </a:endParaRP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algn="r"/>
                      <a:endParaRPr kumimoji="1" lang="ja-JP" altLang="en-US"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r" defTabSz="914400" rtl="0" eaLnBrk="1" fontAlgn="auto" latinLnBrk="0" hangingPunct="1">
                        <a:lnSpc>
                          <a:spcPct val="100000"/>
                        </a:lnSpc>
                        <a:spcBef>
                          <a:spcPts val="0"/>
                        </a:spcBef>
                        <a:spcAft>
                          <a:spcPts val="0"/>
                        </a:spcAft>
                        <a:buClrTx/>
                        <a:buSzTx/>
                        <a:buFontTx/>
                        <a:buNone/>
                        <a:tabLst/>
                        <a:defRPr/>
                      </a:pPr>
                      <a:endParaRPr kumimoji="1" lang="ja-JP" altLang="en-US"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b="1" dirty="0">
                        <a:solidFill>
                          <a:schemeClr val="tx1"/>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00318441"/>
                  </a:ext>
                </a:extLst>
              </a:tr>
            </a:tbl>
          </a:graphicData>
        </a:graphic>
      </p:graphicFrame>
      <p:graphicFrame>
        <p:nvGraphicFramePr>
          <p:cNvPr id="9" name="表 8"/>
          <p:cNvGraphicFramePr>
            <a:graphicFrameLocks noGrp="1"/>
          </p:cNvGraphicFramePr>
          <p:nvPr>
            <p:extLst>
              <p:ext uri="{D42A27DB-BD31-4B8C-83A1-F6EECF244321}">
                <p14:modId xmlns:p14="http://schemas.microsoft.com/office/powerpoint/2010/main" val="1908340088"/>
              </p:ext>
            </p:extLst>
          </p:nvPr>
        </p:nvGraphicFramePr>
        <p:xfrm>
          <a:off x="411350" y="3953871"/>
          <a:ext cx="11486838" cy="741680"/>
        </p:xfrm>
        <a:graphic>
          <a:graphicData uri="http://schemas.openxmlformats.org/drawingml/2006/table">
            <a:tbl>
              <a:tblPr firstRow="1" bandRow="1">
                <a:tableStyleId>{F5AB1C69-6EDB-4FF4-983F-18BD219EF322}</a:tableStyleId>
              </a:tblPr>
              <a:tblGrid>
                <a:gridCol w="786769">
                  <a:extLst>
                    <a:ext uri="{9D8B030D-6E8A-4147-A177-3AD203B41FA5}">
                      <a16:colId xmlns:a16="http://schemas.microsoft.com/office/drawing/2014/main" val="209066788"/>
                    </a:ext>
                  </a:extLst>
                </a:gridCol>
                <a:gridCol w="2714356">
                  <a:extLst>
                    <a:ext uri="{9D8B030D-6E8A-4147-A177-3AD203B41FA5}">
                      <a16:colId xmlns:a16="http://schemas.microsoft.com/office/drawing/2014/main" val="2885249223"/>
                    </a:ext>
                  </a:extLst>
                </a:gridCol>
                <a:gridCol w="1258832">
                  <a:extLst>
                    <a:ext uri="{9D8B030D-6E8A-4147-A177-3AD203B41FA5}">
                      <a16:colId xmlns:a16="http://schemas.microsoft.com/office/drawing/2014/main" val="526293173"/>
                    </a:ext>
                  </a:extLst>
                </a:gridCol>
                <a:gridCol w="1888247">
                  <a:extLst>
                    <a:ext uri="{9D8B030D-6E8A-4147-A177-3AD203B41FA5}">
                      <a16:colId xmlns:a16="http://schemas.microsoft.com/office/drawing/2014/main" val="2323084626"/>
                    </a:ext>
                  </a:extLst>
                </a:gridCol>
                <a:gridCol w="1612878">
                  <a:extLst>
                    <a:ext uri="{9D8B030D-6E8A-4147-A177-3AD203B41FA5}">
                      <a16:colId xmlns:a16="http://schemas.microsoft.com/office/drawing/2014/main" val="188392924"/>
                    </a:ext>
                  </a:extLst>
                </a:gridCol>
                <a:gridCol w="3225756">
                  <a:extLst>
                    <a:ext uri="{9D8B030D-6E8A-4147-A177-3AD203B41FA5}">
                      <a16:colId xmlns:a16="http://schemas.microsoft.com/office/drawing/2014/main" val="3727201243"/>
                    </a:ext>
                  </a:extLst>
                </a:gridCol>
              </a:tblGrid>
              <a:tr h="370840">
                <a:tc rowSpan="2">
                  <a:txBody>
                    <a:bodyPr/>
                    <a:lstStyle/>
                    <a:p>
                      <a:r>
                        <a:rPr kumimoji="1" lang="ja-JP" altLang="en-US" sz="1800" dirty="0">
                          <a:solidFill>
                            <a:schemeClr val="tx1"/>
                          </a:solidFill>
                          <a:latin typeface="BIZ UDPゴシック" panose="020B0400000000000000" pitchFamily="50" charset="-128"/>
                          <a:ea typeface="BIZ UDPゴシック" panose="020B0400000000000000" pitchFamily="50" charset="-128"/>
                        </a:rPr>
                        <a:t>表２</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D9D9"/>
                    </a:solidFill>
                  </a:tcPr>
                </a:tc>
                <a:tc>
                  <a:txBody>
                    <a:bodyPr/>
                    <a:lstStyle/>
                    <a:p>
                      <a:r>
                        <a:rPr kumimoji="1" lang="en-US" altLang="ja-JP" sz="1400" dirty="0">
                          <a:solidFill>
                            <a:schemeClr val="tx1"/>
                          </a:solidFill>
                          <a:latin typeface="BIZ UDPゴシック" panose="020B0400000000000000" pitchFamily="50" charset="-128"/>
                          <a:ea typeface="BIZ UDPゴシック" panose="020B0400000000000000" pitchFamily="50" charset="-128"/>
                        </a:rPr>
                        <a:t>(a)</a:t>
                      </a:r>
                      <a:r>
                        <a:rPr kumimoji="1" lang="ja-JP" altLang="en-US" sz="1400" dirty="0">
                          <a:solidFill>
                            <a:schemeClr val="tx1"/>
                          </a:solidFill>
                          <a:latin typeface="BIZ UDPゴシック" panose="020B0400000000000000" pitchFamily="50" charset="-128"/>
                          <a:ea typeface="BIZ UDPゴシック" panose="020B0400000000000000" pitchFamily="50" charset="-128"/>
                        </a:rPr>
                        <a:t>寄付の呼びかけ先人数</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D9D9"/>
                    </a:solidFill>
                  </a:tcPr>
                </a:tc>
                <a:tc>
                  <a:txBody>
                    <a:bodyPr/>
                    <a:lstStyle/>
                    <a:p>
                      <a:r>
                        <a:rPr kumimoji="1" lang="en-US" altLang="ja-JP" sz="1400" dirty="0">
                          <a:solidFill>
                            <a:schemeClr val="tx1"/>
                          </a:solidFill>
                          <a:latin typeface="BIZ UDPゴシック" panose="020B0400000000000000" pitchFamily="50" charset="-128"/>
                          <a:ea typeface="BIZ UDPゴシック" panose="020B0400000000000000" pitchFamily="50" charset="-128"/>
                        </a:rPr>
                        <a:t>(b)</a:t>
                      </a:r>
                      <a:r>
                        <a:rPr kumimoji="1" lang="ja-JP" altLang="en-US" sz="1400" dirty="0">
                          <a:solidFill>
                            <a:schemeClr val="tx1"/>
                          </a:solidFill>
                          <a:latin typeface="BIZ UDPゴシック" panose="020B0400000000000000" pitchFamily="50" charset="-128"/>
                          <a:ea typeface="BIZ UDPゴシック" panose="020B0400000000000000" pitchFamily="50" charset="-128"/>
                        </a:rPr>
                        <a:t>寄付率</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D9D9"/>
                    </a:solidFill>
                  </a:tcPr>
                </a:tc>
                <a:tc>
                  <a:txBody>
                    <a:bodyPr/>
                    <a:lstStyle/>
                    <a:p>
                      <a:r>
                        <a:rPr kumimoji="1" lang="en-US" altLang="ja-JP" sz="1400" dirty="0">
                          <a:solidFill>
                            <a:schemeClr val="tx1"/>
                          </a:solidFill>
                          <a:latin typeface="BIZ UDPゴシック" panose="020B0400000000000000" pitchFamily="50" charset="-128"/>
                          <a:ea typeface="BIZ UDPゴシック" panose="020B0400000000000000" pitchFamily="50" charset="-128"/>
                        </a:rPr>
                        <a:t>(c)</a:t>
                      </a:r>
                      <a:r>
                        <a:rPr kumimoji="1" lang="ja-JP" altLang="en-US" sz="1400" dirty="0">
                          <a:solidFill>
                            <a:schemeClr val="tx1"/>
                          </a:solidFill>
                          <a:latin typeface="BIZ UDPゴシック" panose="020B0400000000000000" pitchFamily="50" charset="-128"/>
                          <a:ea typeface="BIZ UDPゴシック" panose="020B0400000000000000" pitchFamily="50" charset="-128"/>
                        </a:rPr>
                        <a:t>寄付者</a:t>
                      </a:r>
                      <a:r>
                        <a:rPr kumimoji="1" lang="en-US" altLang="ja-JP" sz="1400" dirty="0">
                          <a:solidFill>
                            <a:schemeClr val="tx1"/>
                          </a:solidFill>
                          <a:latin typeface="BIZ UDPゴシック" panose="020B0400000000000000" pitchFamily="50" charset="-128"/>
                          <a:ea typeface="BIZ UDPゴシック" panose="020B0400000000000000" pitchFamily="50" charset="-128"/>
                        </a:rPr>
                        <a:t>【</a:t>
                      </a:r>
                      <a:r>
                        <a:rPr kumimoji="1" lang="en-US" altLang="ja-JP" sz="1400" dirty="0" err="1">
                          <a:solidFill>
                            <a:schemeClr val="tx1"/>
                          </a:solidFill>
                          <a:latin typeface="BIZ UDPゴシック" panose="020B0400000000000000" pitchFamily="50" charset="-128"/>
                          <a:ea typeface="BIZ UDPゴシック" panose="020B0400000000000000" pitchFamily="50" charset="-128"/>
                        </a:rPr>
                        <a:t>a×b</a:t>
                      </a:r>
                      <a:r>
                        <a:rPr kumimoji="1" lang="en-US" altLang="ja-JP" sz="1400" dirty="0">
                          <a:solidFill>
                            <a:schemeClr val="tx1"/>
                          </a:solidFill>
                          <a:latin typeface="BIZ UDPゴシック" panose="020B0400000000000000" pitchFamily="50" charset="-128"/>
                          <a:ea typeface="BIZ UDPゴシック" panose="020B0400000000000000" pitchFamily="50" charset="-128"/>
                        </a:rPr>
                        <a:t>】</a:t>
                      </a:r>
                      <a:endParaRPr kumimoji="1" lang="ja-JP" altLang="en-US" sz="1400" dirty="0">
                        <a:solidFill>
                          <a:schemeClr val="tx1"/>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D9D9"/>
                    </a:solidFill>
                  </a:tcPr>
                </a:tc>
                <a:tc>
                  <a:txBody>
                    <a:bodyPr/>
                    <a:lstStyle/>
                    <a:p>
                      <a:r>
                        <a:rPr kumimoji="1" lang="en-US" altLang="ja-JP" sz="1400" dirty="0">
                          <a:solidFill>
                            <a:schemeClr val="tx1"/>
                          </a:solidFill>
                          <a:latin typeface="BIZ UDPゴシック" panose="020B0400000000000000" pitchFamily="50" charset="-128"/>
                          <a:ea typeface="BIZ UDPゴシック" panose="020B0400000000000000" pitchFamily="50" charset="-128"/>
                        </a:rPr>
                        <a:t>(d)</a:t>
                      </a:r>
                      <a:r>
                        <a:rPr kumimoji="1" lang="ja-JP" altLang="en-US" sz="1400" dirty="0">
                          <a:solidFill>
                            <a:schemeClr val="tx1"/>
                          </a:solidFill>
                          <a:latin typeface="BIZ UDPゴシック" panose="020B0400000000000000" pitchFamily="50" charset="-128"/>
                          <a:ea typeface="BIZ UDPゴシック" panose="020B0400000000000000" pitchFamily="50" charset="-128"/>
                        </a:rPr>
                        <a:t>寄付単価</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D9D9"/>
                    </a:solidFill>
                  </a:tcPr>
                </a:tc>
                <a:tc>
                  <a:txBody>
                    <a:bodyPr/>
                    <a:lstStyle/>
                    <a:p>
                      <a:r>
                        <a:rPr kumimoji="1" lang="en-US" altLang="ja-JP" sz="1400" dirty="0">
                          <a:solidFill>
                            <a:schemeClr val="tx1"/>
                          </a:solidFill>
                          <a:latin typeface="BIZ UDPゴシック" panose="020B0400000000000000" pitchFamily="50" charset="-128"/>
                          <a:ea typeface="BIZ UDPゴシック" panose="020B0400000000000000" pitchFamily="50" charset="-128"/>
                        </a:rPr>
                        <a:t>(e)</a:t>
                      </a:r>
                      <a:r>
                        <a:rPr kumimoji="1" lang="ja-JP" altLang="en-US" sz="1400" dirty="0">
                          <a:solidFill>
                            <a:schemeClr val="tx1"/>
                          </a:solidFill>
                          <a:latin typeface="BIZ UDPゴシック" panose="020B0400000000000000" pitchFamily="50" charset="-128"/>
                          <a:ea typeface="BIZ UDPゴシック" panose="020B0400000000000000" pitchFamily="50" charset="-128"/>
                        </a:rPr>
                        <a:t>個人版で集める寄付額</a:t>
                      </a:r>
                      <a:r>
                        <a:rPr kumimoji="1" lang="en-US" altLang="ja-JP" sz="1400" dirty="0">
                          <a:solidFill>
                            <a:schemeClr val="tx1"/>
                          </a:solidFill>
                          <a:latin typeface="BIZ UDPゴシック" panose="020B0400000000000000" pitchFamily="50" charset="-128"/>
                          <a:ea typeface="BIZ UDPゴシック" panose="020B0400000000000000" pitchFamily="50" charset="-128"/>
                        </a:rPr>
                        <a:t>【</a:t>
                      </a:r>
                      <a:r>
                        <a:rPr kumimoji="1" lang="en-US" altLang="ja-JP" sz="1400" dirty="0" err="1">
                          <a:solidFill>
                            <a:schemeClr val="tx1"/>
                          </a:solidFill>
                          <a:latin typeface="BIZ UDPゴシック" panose="020B0400000000000000" pitchFamily="50" charset="-128"/>
                          <a:ea typeface="BIZ UDPゴシック" panose="020B0400000000000000" pitchFamily="50" charset="-128"/>
                        </a:rPr>
                        <a:t>c×d</a:t>
                      </a:r>
                      <a:r>
                        <a:rPr kumimoji="1" lang="en-US" altLang="ja-JP" sz="1400" dirty="0">
                          <a:solidFill>
                            <a:schemeClr val="tx1"/>
                          </a:solidFill>
                          <a:latin typeface="BIZ UDPゴシック" panose="020B0400000000000000" pitchFamily="50" charset="-128"/>
                          <a:ea typeface="BIZ UDPゴシック" panose="020B0400000000000000" pitchFamily="50" charset="-128"/>
                        </a:rPr>
                        <a: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rgbClr val="D9D9D9"/>
                    </a:solidFill>
                  </a:tcPr>
                </a:tc>
                <a:extLst>
                  <a:ext uri="{0D108BD9-81ED-4DB2-BD59-A6C34878D82A}">
                    <a16:rowId xmlns:a16="http://schemas.microsoft.com/office/drawing/2014/main" val="804473810"/>
                  </a:ext>
                </a:extLst>
              </a:tr>
              <a:tr h="370840">
                <a:tc vMerge="1">
                  <a:txBody>
                    <a:bodyPr/>
                    <a:lstStyle/>
                    <a:p>
                      <a:pPr algn="r"/>
                      <a:endParaRPr kumimoji="1" lang="ja-JP" altLang="en-US" sz="14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r"/>
                      <a:r>
                        <a:rPr kumimoji="1" lang="ja-JP" altLang="en-US" sz="1400" b="1" dirty="0">
                          <a:solidFill>
                            <a:schemeClr val="tx1"/>
                          </a:solidFill>
                          <a:latin typeface="BIZ UDPゴシック" panose="020B0400000000000000" pitchFamily="50" charset="-128"/>
                          <a:ea typeface="BIZ UDPゴシック" panose="020B0400000000000000" pitchFamily="50" charset="-128"/>
                        </a:rPr>
                        <a:t>人</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r"/>
                      <a:r>
                        <a:rPr kumimoji="1" lang="ja-JP" altLang="en-US" sz="1400" b="1" dirty="0">
                          <a:solidFill>
                            <a:schemeClr val="tx1"/>
                          </a:solidFill>
                          <a:latin typeface="BIZ UDPゴシック" panose="020B0400000000000000" pitchFamily="50" charset="-128"/>
                          <a:ea typeface="BIZ UDPゴシック" panose="020B0400000000000000" pitchFamily="50" charset="-128"/>
                        </a:rPr>
                        <a:t>％</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r"/>
                      <a:r>
                        <a:rPr kumimoji="1" lang="ja-JP" altLang="en-US" sz="1400" b="1" dirty="0">
                          <a:solidFill>
                            <a:schemeClr val="tx1"/>
                          </a:solidFill>
                          <a:latin typeface="BIZ UDPゴシック" panose="020B0400000000000000" pitchFamily="50" charset="-128"/>
                          <a:ea typeface="BIZ UDPゴシック" panose="020B0400000000000000" pitchFamily="50" charset="-128"/>
                        </a:rPr>
                        <a:t>人</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r"/>
                      <a:r>
                        <a:rPr kumimoji="1" lang="ja-JP" altLang="en-US" sz="1400" b="1" dirty="0">
                          <a:solidFill>
                            <a:schemeClr val="tx1"/>
                          </a:solidFill>
                          <a:latin typeface="BIZ UDPゴシック" panose="020B0400000000000000" pitchFamily="50" charset="-128"/>
                          <a:ea typeface="BIZ UDPゴシック" panose="020B0400000000000000" pitchFamily="50" charset="-128"/>
                        </a:rPr>
                        <a:t>円</a:t>
                      </a:r>
                      <a:r>
                        <a:rPr kumimoji="1" lang="en-US" altLang="ja-JP" sz="1400" b="1" dirty="0">
                          <a:solidFill>
                            <a:schemeClr val="tx1"/>
                          </a:solidFill>
                          <a:latin typeface="BIZ UDPゴシック" panose="020B0400000000000000" pitchFamily="50" charset="-128"/>
                          <a:ea typeface="BIZ UDPゴシック" panose="020B0400000000000000" pitchFamily="50" charset="-128"/>
                        </a:rPr>
                        <a:t>/</a:t>
                      </a:r>
                      <a:r>
                        <a:rPr kumimoji="1" lang="ja-JP" altLang="en-US" sz="1400" b="1" dirty="0">
                          <a:solidFill>
                            <a:schemeClr val="tx1"/>
                          </a:solidFill>
                          <a:latin typeface="BIZ UDPゴシック" panose="020B0400000000000000" pitchFamily="50" charset="-128"/>
                          <a:ea typeface="BIZ UDPゴシック" panose="020B0400000000000000" pitchFamily="50" charset="-128"/>
                        </a:rPr>
                        <a:t>人</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tc>
                  <a:txBody>
                    <a:bodyPr/>
                    <a:lstStyle/>
                    <a:p>
                      <a:pPr algn="r"/>
                      <a:r>
                        <a:rPr kumimoji="1" lang="ja-JP" altLang="en-US" sz="1400" b="1" dirty="0">
                          <a:solidFill>
                            <a:schemeClr val="tx1"/>
                          </a:solidFill>
                          <a:latin typeface="BIZ UDPゴシック" panose="020B0400000000000000" pitchFamily="50" charset="-128"/>
                          <a:ea typeface="BIZ UDPゴシック" panose="020B0400000000000000" pitchFamily="50" charset="-128"/>
                        </a:rPr>
                        <a:t>万円</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solidFill>
                  </a:tcPr>
                </a:tc>
                <a:extLst>
                  <a:ext uri="{0D108BD9-81ED-4DB2-BD59-A6C34878D82A}">
                    <a16:rowId xmlns:a16="http://schemas.microsoft.com/office/drawing/2014/main" val="3538376363"/>
                  </a:ext>
                </a:extLst>
              </a:tr>
            </a:tbl>
          </a:graphicData>
        </a:graphic>
      </p:graphicFrame>
    </p:spTree>
    <p:extLst>
      <p:ext uri="{BB962C8B-B14F-4D97-AF65-F5344CB8AC3E}">
        <p14:creationId xmlns:p14="http://schemas.microsoft.com/office/powerpoint/2010/main" val="330034444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５</a:t>
            </a:r>
            <a:r>
              <a:rPr kumimoji="1" lang="ja-JP" altLang="en-US" sz="2800" b="1" dirty="0">
                <a:latin typeface="BIZ UDPゴシック" panose="020B0400000000000000" pitchFamily="50" charset="-128"/>
                <a:ea typeface="BIZ UDPゴシック" panose="020B0400000000000000" pitchFamily="50" charset="-128"/>
              </a:rPr>
              <a:t>．寄付を集めるための取り組み</a:t>
            </a:r>
          </a:p>
        </p:txBody>
      </p:sp>
      <p:sp>
        <p:nvSpPr>
          <p:cNvPr id="4" name="テキスト ボックス 3"/>
          <p:cNvSpPr txBox="1"/>
          <p:nvPr/>
        </p:nvSpPr>
        <p:spPr>
          <a:xfrm>
            <a:off x="218209" y="730914"/>
            <a:ext cx="10515600" cy="400110"/>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（２）企業版ふるさと納税　</a:t>
            </a:r>
            <a:r>
              <a:rPr lang="en-US" altLang="ja-JP" sz="2000" b="1" dirty="0">
                <a:latin typeface="BIZ UDPゴシック" panose="020B0400000000000000" pitchFamily="50" charset="-128"/>
                <a:ea typeface="BIZ UDPゴシック" panose="020B0400000000000000" pitchFamily="50" charset="-128"/>
              </a:rPr>
              <a:t>【</a:t>
            </a:r>
            <a:r>
              <a:rPr lang="ja-JP" altLang="en-US" sz="2000" b="1" dirty="0">
                <a:latin typeface="BIZ UDPゴシック" panose="020B0400000000000000" pitchFamily="50" charset="-128"/>
                <a:ea typeface="BIZ UDPゴシック" panose="020B0400000000000000" pitchFamily="50" charset="-128"/>
              </a:rPr>
              <a:t>企業版目標額：</a:t>
            </a:r>
            <a:r>
              <a:rPr lang="ja-JP" altLang="en-US" sz="2000" b="1" u="sng" dirty="0">
                <a:latin typeface="BIZ UDPゴシック" panose="020B0400000000000000" pitchFamily="50" charset="-128"/>
                <a:ea typeface="BIZ UDPゴシック" panose="020B0400000000000000" pitchFamily="50" charset="-128"/>
              </a:rPr>
              <a:t>　　　　　万円</a:t>
            </a:r>
            <a:r>
              <a:rPr lang="en-US" altLang="ja-JP" sz="2000" b="1" dirty="0">
                <a:latin typeface="BIZ UDPゴシック" panose="020B0400000000000000" pitchFamily="50" charset="-128"/>
                <a:ea typeface="BIZ UDPゴシック" panose="020B0400000000000000" pitchFamily="50" charset="-128"/>
              </a:rPr>
              <a:t>】</a:t>
            </a:r>
          </a:p>
        </p:txBody>
      </p:sp>
      <p:graphicFrame>
        <p:nvGraphicFramePr>
          <p:cNvPr id="3" name="表 2"/>
          <p:cNvGraphicFramePr>
            <a:graphicFrameLocks noGrp="1"/>
          </p:cNvGraphicFramePr>
          <p:nvPr>
            <p:extLst>
              <p:ext uri="{D42A27DB-BD31-4B8C-83A1-F6EECF244321}">
                <p14:modId xmlns:p14="http://schemas.microsoft.com/office/powerpoint/2010/main" val="3033656192"/>
              </p:ext>
            </p:extLst>
          </p:nvPr>
        </p:nvGraphicFramePr>
        <p:xfrm>
          <a:off x="411349" y="1270366"/>
          <a:ext cx="11265987" cy="1854200"/>
        </p:xfrm>
        <a:graphic>
          <a:graphicData uri="http://schemas.openxmlformats.org/drawingml/2006/table">
            <a:tbl>
              <a:tblPr firstRow="1" bandRow="1">
                <a:tableStyleId>{5940675A-B579-460E-94D1-54222C63F5DA}</a:tableStyleId>
              </a:tblPr>
              <a:tblGrid>
                <a:gridCol w="3915141">
                  <a:extLst>
                    <a:ext uri="{9D8B030D-6E8A-4147-A177-3AD203B41FA5}">
                      <a16:colId xmlns:a16="http://schemas.microsoft.com/office/drawing/2014/main" val="1261602610"/>
                    </a:ext>
                  </a:extLst>
                </a:gridCol>
                <a:gridCol w="7350846">
                  <a:extLst>
                    <a:ext uri="{9D8B030D-6E8A-4147-A177-3AD203B41FA5}">
                      <a16:colId xmlns:a16="http://schemas.microsoft.com/office/drawing/2014/main" val="483653215"/>
                    </a:ext>
                  </a:extLst>
                </a:gridCol>
              </a:tblGrid>
              <a:tr h="370840">
                <a:tc>
                  <a:txBody>
                    <a:bodyPr/>
                    <a:lstStyle/>
                    <a:p>
                      <a:pPr algn="ctr"/>
                      <a:r>
                        <a:rPr kumimoji="1" lang="ja-JP" altLang="en-US" b="1" dirty="0">
                          <a:solidFill>
                            <a:schemeClr val="tx1"/>
                          </a:solidFill>
                          <a:latin typeface="BIZ UDPゴシック" panose="020B0400000000000000" pitchFamily="50" charset="-128"/>
                          <a:ea typeface="BIZ UDPゴシック" panose="020B0400000000000000" pitchFamily="50" charset="-128"/>
                        </a:rPr>
                        <a:t>寄付の呼びかけ先</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kumimoji="1" lang="ja-JP" altLang="en-US" b="1" dirty="0">
                          <a:solidFill>
                            <a:schemeClr val="tx1"/>
                          </a:solidFill>
                          <a:latin typeface="BIZ UDPゴシック" panose="020B0400000000000000" pitchFamily="50" charset="-128"/>
                          <a:ea typeface="BIZ UDPゴシック" panose="020B0400000000000000" pitchFamily="50" charset="-128"/>
                        </a:rPr>
                        <a:t>これまでの関係性・寄付理由、寄付の実現度</a:t>
                      </a:r>
                    </a:p>
                  </a:txBody>
                  <a:tcP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solidFill>
                      <a:schemeClr val="bg1">
                        <a:lumMod val="85000"/>
                      </a:schemeClr>
                    </a:solidFill>
                  </a:tcPr>
                </a:tc>
                <a:extLst>
                  <a:ext uri="{0D108BD9-81ED-4DB2-BD59-A6C34878D82A}">
                    <a16:rowId xmlns:a16="http://schemas.microsoft.com/office/drawing/2014/main" val="2464929252"/>
                  </a:ext>
                </a:extLst>
              </a:tr>
              <a:tr h="370840">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1128949601"/>
                  </a:ext>
                </a:extLst>
              </a:tr>
              <a:tr h="370840">
                <a:tc>
                  <a:txBody>
                    <a:bodyPr/>
                    <a:lstStyle/>
                    <a:p>
                      <a:endParaRPr kumimoji="1" lang="ja-JP" altLang="en-US"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en-US" altLang="ja-JP"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2814069762"/>
                  </a:ext>
                </a:extLst>
              </a:tr>
              <a:tr h="370840">
                <a:tc>
                  <a:txBody>
                    <a:bodyPr/>
                    <a:lstStyle/>
                    <a:p>
                      <a:endParaRPr kumimoji="1" lang="ja-JP" altLang="en-US"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427035915"/>
                  </a:ext>
                </a:extLst>
              </a:tr>
              <a:tr h="370840">
                <a:tc>
                  <a:txBody>
                    <a:bodyPr/>
                    <a:lstStyle/>
                    <a:p>
                      <a:endParaRPr kumimoji="1" lang="ja-JP" altLang="en-US"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tc>
                  <a:txBody>
                    <a:bodyPr/>
                    <a:lstStyle/>
                    <a:p>
                      <a:endParaRPr kumimoji="1" lang="ja-JP" altLang="en-US" sz="1600" b="1" dirty="0">
                        <a:solidFill>
                          <a:srgbClr val="FF7C80"/>
                        </a:solidFill>
                        <a:latin typeface="BIZ UDPゴシック" panose="020B0400000000000000" pitchFamily="50" charset="-128"/>
                        <a:ea typeface="BIZ UDPゴシック" panose="020B0400000000000000"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544994342"/>
                  </a:ext>
                </a:extLst>
              </a:tr>
            </a:tbl>
          </a:graphicData>
        </a:graphic>
      </p:graphicFrame>
      <p:sp>
        <p:nvSpPr>
          <p:cNvPr id="8" name="テキスト ボックス 7"/>
          <p:cNvSpPr txBox="1"/>
          <p:nvPr/>
        </p:nvSpPr>
        <p:spPr>
          <a:xfrm>
            <a:off x="411350" y="3263908"/>
            <a:ext cx="11265986" cy="2376163"/>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目標額まで寄付を集めるための</a:t>
            </a:r>
            <a:r>
              <a:rPr lang="ja-JP" altLang="en-US" b="1" u="sng" dirty="0">
                <a:solidFill>
                  <a:srgbClr val="FF0000"/>
                </a:solidFill>
                <a:latin typeface="BIZ UDPゴシック" panose="020B0400000000000000" pitchFamily="50" charset="-128"/>
                <a:ea typeface="BIZ UDPゴシック" panose="020B0400000000000000" pitchFamily="50" charset="-128"/>
              </a:rPr>
              <a:t>寄付の呼びかけ先、関係性、寄付の実現度を具体的に記載してください</a:t>
            </a:r>
            <a:r>
              <a:rPr lang="ja-JP" altLang="en-US" dirty="0">
                <a:latin typeface="BIZ UDPゴシック" panose="020B0400000000000000" pitchFamily="50" charset="-128"/>
                <a:ea typeface="BIZ UDPゴシック" panose="020B0400000000000000" pitchFamily="50" charset="-128"/>
              </a:rPr>
              <a:t>。</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（留意点）</a:t>
            </a:r>
            <a:endParaRPr lang="en-US" altLang="ja-JP" dirty="0">
              <a:latin typeface="BIZ UDPゴシック" panose="020B0400000000000000" pitchFamily="50" charset="-128"/>
              <a:ea typeface="BIZ UDPゴシック" panose="020B0400000000000000" pitchFamily="50" charset="-128"/>
            </a:endParaRPr>
          </a:p>
          <a:p>
            <a:pPr marL="285750" indent="-285750">
              <a:lnSpc>
                <a:spcPct val="150000"/>
              </a:lnSpc>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企業版ふるさと納税を活用した寄付が可能な企業は、</a:t>
            </a:r>
            <a:r>
              <a:rPr lang="ja-JP" altLang="en-US" b="1" u="sng" dirty="0">
                <a:solidFill>
                  <a:srgbClr val="FF0000"/>
                </a:solidFill>
                <a:latin typeface="BIZ UDPゴシック" panose="020B0400000000000000" pitchFamily="50" charset="-128"/>
                <a:ea typeface="BIZ UDPゴシック" panose="020B0400000000000000" pitchFamily="50" charset="-128"/>
              </a:rPr>
              <a:t>市外に本社がある企業</a:t>
            </a:r>
            <a:r>
              <a:rPr lang="ja-JP" altLang="en-US" dirty="0">
                <a:latin typeface="BIZ UDPゴシック" panose="020B0400000000000000" pitchFamily="50" charset="-128"/>
                <a:ea typeface="BIZ UDPゴシック" panose="020B0400000000000000" pitchFamily="50" charset="-128"/>
              </a:rPr>
              <a:t>です。</a:t>
            </a:r>
            <a:endParaRPr lang="en-US" altLang="ja-JP" dirty="0">
              <a:latin typeface="BIZ UDPゴシック" panose="020B0400000000000000" pitchFamily="50" charset="-128"/>
              <a:ea typeface="BIZ UDPゴシック" panose="020B0400000000000000" pitchFamily="50" charset="-128"/>
            </a:endParaRPr>
          </a:p>
          <a:p>
            <a:pPr marL="285750" indent="-285750">
              <a:lnSpc>
                <a:spcPct val="150000"/>
              </a:lnSpc>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企業版ふるさと納税の寄付は</a:t>
            </a:r>
            <a:r>
              <a:rPr lang="en-US" altLang="ja-JP" dirty="0">
                <a:latin typeface="BIZ UDPゴシック" panose="020B0400000000000000" pitchFamily="50" charset="-128"/>
                <a:ea typeface="BIZ UDPゴシック" panose="020B0400000000000000" pitchFamily="50" charset="-128"/>
              </a:rPr>
              <a:t>1</a:t>
            </a:r>
            <a:r>
              <a:rPr lang="ja-JP" altLang="en-US" dirty="0">
                <a:latin typeface="BIZ UDPゴシック" panose="020B0400000000000000" pitchFamily="50" charset="-128"/>
                <a:ea typeface="BIZ UDPゴシック" panose="020B0400000000000000" pitchFamily="50" charset="-128"/>
              </a:rPr>
              <a:t>口</a:t>
            </a:r>
            <a:r>
              <a:rPr lang="en-US" altLang="ja-JP" dirty="0">
                <a:latin typeface="BIZ UDPゴシック" panose="020B0400000000000000" pitchFamily="50" charset="-128"/>
                <a:ea typeface="BIZ UDPゴシック" panose="020B0400000000000000" pitchFamily="50" charset="-128"/>
              </a:rPr>
              <a:t>10</a:t>
            </a:r>
            <a:r>
              <a:rPr lang="ja-JP" altLang="en-US" dirty="0">
                <a:latin typeface="BIZ UDPゴシック" panose="020B0400000000000000" pitchFamily="50" charset="-128"/>
                <a:ea typeface="BIZ UDPゴシック" panose="020B0400000000000000" pitchFamily="50" charset="-128"/>
              </a:rPr>
              <a:t>万円からになります。</a:t>
            </a:r>
            <a:endParaRPr lang="en-US" altLang="ja-JP" dirty="0">
              <a:latin typeface="BIZ UDPゴシック" panose="020B0400000000000000" pitchFamily="50" charset="-128"/>
              <a:ea typeface="BIZ UDPゴシック" panose="020B0400000000000000" pitchFamily="50" charset="-128"/>
            </a:endParaRPr>
          </a:p>
          <a:p>
            <a:pPr marL="285750" indent="-285750">
              <a:lnSpc>
                <a:spcPct val="150000"/>
              </a:lnSpc>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企業版ふるさと納税は、</a:t>
            </a:r>
            <a:r>
              <a:rPr lang="ja-JP" altLang="en-US" b="1" u="sng" dirty="0">
                <a:latin typeface="BIZ UDPゴシック" panose="020B0400000000000000" pitchFamily="50" charset="-128"/>
                <a:ea typeface="BIZ UDPゴシック" panose="020B0400000000000000" pitchFamily="50" charset="-128"/>
              </a:rPr>
              <a:t>寄付を受けた自治体と寄付企業との間で「経済的利益の供与」が禁じられています</a:t>
            </a:r>
            <a:r>
              <a:rPr lang="ja-JP" altLang="en-US" b="1" dirty="0">
                <a:latin typeface="BIZ UDPゴシック" panose="020B0400000000000000" pitchFamily="50" charset="-128"/>
                <a:ea typeface="BIZ UDPゴシック" panose="020B0400000000000000" pitchFamily="50" charset="-128"/>
              </a:rPr>
              <a:t>。</a:t>
            </a:r>
            <a:endParaRPr lang="en-US" altLang="ja-JP" b="1"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654003656"/>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５</a:t>
            </a:r>
            <a:r>
              <a:rPr kumimoji="1" lang="ja-JP" altLang="en-US" sz="2800" b="1" dirty="0">
                <a:latin typeface="BIZ UDPゴシック" panose="020B0400000000000000" pitchFamily="50" charset="-128"/>
                <a:ea typeface="BIZ UDPゴシック" panose="020B0400000000000000" pitchFamily="50" charset="-128"/>
              </a:rPr>
              <a:t>．寄付を集めるための取り組み</a:t>
            </a:r>
          </a:p>
        </p:txBody>
      </p:sp>
      <p:sp>
        <p:nvSpPr>
          <p:cNvPr id="4" name="テキスト ボックス 3"/>
          <p:cNvSpPr txBox="1"/>
          <p:nvPr/>
        </p:nvSpPr>
        <p:spPr>
          <a:xfrm>
            <a:off x="190500" y="730914"/>
            <a:ext cx="10515600" cy="400110"/>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（３）目標額に到達しなかった場合の対応</a:t>
            </a:r>
            <a:endParaRPr lang="en-US" altLang="ja-JP" sz="2000" b="1" dirty="0">
              <a:solidFill>
                <a:srgbClr val="FF7C80"/>
              </a:solidFill>
              <a:latin typeface="BIZ UDPゴシック" panose="020B0400000000000000" pitchFamily="50" charset="-128"/>
              <a:ea typeface="BIZ UDPゴシック" panose="020B0400000000000000" pitchFamily="50" charset="-128"/>
            </a:endParaRPr>
          </a:p>
        </p:txBody>
      </p:sp>
      <p:sp>
        <p:nvSpPr>
          <p:cNvPr id="8" name="テキスト ボックス 7"/>
          <p:cNvSpPr txBox="1"/>
          <p:nvPr/>
        </p:nvSpPr>
        <p:spPr>
          <a:xfrm>
            <a:off x="463006" y="1861938"/>
            <a:ext cx="11265988" cy="2308324"/>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目標額に到達しなかった場合、プロジェクトをどのように実施しますか。 実施のための対応策（自己資金で補填／融資で補填／取り組み規模の縮小または段階的実施　等）や、想定される変更内容（重要度が最も高い△△△について減額し実施／出張回数の見直し）などを記載してください。</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目標額に到達しない場合も、プロジェクト実施に向けた対応を検討している。</a:t>
            </a:r>
          </a:p>
        </p:txBody>
      </p:sp>
    </p:spTree>
    <p:extLst>
      <p:ext uri="{BB962C8B-B14F-4D97-AF65-F5344CB8AC3E}">
        <p14:creationId xmlns:p14="http://schemas.microsoft.com/office/powerpoint/2010/main" val="194443930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６．事業の継続性</a:t>
            </a:r>
            <a:endParaRPr kumimoji="1" lang="ja-JP" altLang="en-US" sz="2800" b="1" dirty="0">
              <a:latin typeface="BIZ UDPゴシック" panose="020B0400000000000000" pitchFamily="50" charset="-128"/>
              <a:ea typeface="BIZ UDPゴシック" panose="020B0400000000000000" pitchFamily="50" charset="-128"/>
            </a:endParaRPr>
          </a:p>
        </p:txBody>
      </p:sp>
      <p:sp>
        <p:nvSpPr>
          <p:cNvPr id="6" name="テキスト ボックス 5"/>
          <p:cNvSpPr txBox="1"/>
          <p:nvPr/>
        </p:nvSpPr>
        <p:spPr>
          <a:xfrm>
            <a:off x="396092" y="1857083"/>
            <a:ext cx="11196000" cy="2308324"/>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継続的な事業実施に向けた今後の事業計画を記載してください。</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ja-JP" dirty="0">
                <a:latin typeface="BIZ UDPゴシック" panose="020B0400000000000000" pitchFamily="50" charset="-128"/>
                <a:ea typeface="BIZ UDPゴシック" panose="020B0400000000000000" pitchFamily="50" charset="-128"/>
              </a:rPr>
              <a:t>事業を進めていく上で必要になる事業パートナー（原材料調達先、外部委託先、社外専門家等）がある場合は、その連携状況も具体的にご記入ください。</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実現可能な事業計画や資金計画を有し、継続的な事業実施のための具体的な方策を示している。</a:t>
            </a:r>
            <a:endParaRPr lang="en-US" altLang="ja-JP" dirty="0">
              <a:latin typeface="BIZ UDPゴシック" panose="020B0400000000000000" pitchFamily="50" charset="-128"/>
              <a:ea typeface="BIZ UDPゴシック" panose="020B0400000000000000" pitchFamily="50" charset="-128"/>
            </a:endParaRPr>
          </a:p>
        </p:txBody>
      </p:sp>
      <p:sp>
        <p:nvSpPr>
          <p:cNvPr id="7" name="テキスト ボックス 6"/>
          <p:cNvSpPr txBox="1"/>
          <p:nvPr/>
        </p:nvSpPr>
        <p:spPr>
          <a:xfrm>
            <a:off x="190500" y="813424"/>
            <a:ext cx="10515600" cy="400110"/>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（１）今後の事業計画</a:t>
            </a:r>
            <a:endParaRPr lang="en-US" altLang="ja-JP" sz="2000" b="1"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130306196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６．事業の継続性</a:t>
            </a:r>
            <a:endParaRPr kumimoji="1" lang="ja-JP" altLang="en-US" sz="2800" b="1" dirty="0">
              <a:latin typeface="BIZ UDPゴシック" panose="020B0400000000000000" pitchFamily="50" charset="-128"/>
              <a:ea typeface="BIZ UDPゴシック" panose="020B0400000000000000" pitchFamily="50" charset="-128"/>
            </a:endParaRPr>
          </a:p>
        </p:txBody>
      </p:sp>
      <p:sp>
        <p:nvSpPr>
          <p:cNvPr id="6" name="テキスト ボックス 5"/>
          <p:cNvSpPr txBox="1"/>
          <p:nvPr/>
        </p:nvSpPr>
        <p:spPr>
          <a:xfrm>
            <a:off x="396092" y="1857083"/>
            <a:ext cx="11196000" cy="1754326"/>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継続的な事業実施に向けた今後の資金計画（３年間）を記載してください。</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実現可能な事業計画や資金計画を有し、継続的な事業実施のための具体的な方策を示している。</a:t>
            </a:r>
          </a:p>
        </p:txBody>
      </p:sp>
      <p:sp>
        <p:nvSpPr>
          <p:cNvPr id="7" name="テキスト ボックス 6"/>
          <p:cNvSpPr txBox="1"/>
          <p:nvPr/>
        </p:nvSpPr>
        <p:spPr>
          <a:xfrm>
            <a:off x="190500" y="800361"/>
            <a:ext cx="10515600" cy="400110"/>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（２）今後の資金計画</a:t>
            </a:r>
            <a:endParaRPr lang="en-US" altLang="ja-JP" sz="2000" b="1"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179678774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en-US" altLang="ja-JP" sz="2800" b="1" dirty="0">
                <a:latin typeface="BIZ UDPゴシック" panose="020B0400000000000000" pitchFamily="50" charset="-128"/>
                <a:ea typeface="BIZ UDPゴシック" panose="020B0400000000000000" pitchFamily="50" charset="-128"/>
              </a:rPr>
              <a:t>7</a:t>
            </a:r>
            <a:r>
              <a:rPr kumimoji="1" lang="ja-JP" altLang="en-US" sz="2800" b="1" dirty="0" err="1">
                <a:latin typeface="BIZ UDPゴシック" panose="020B0400000000000000" pitchFamily="50" charset="-128"/>
                <a:ea typeface="BIZ UDPゴシック" panose="020B0400000000000000" pitchFamily="50" charset="-128"/>
              </a:rPr>
              <a:t>．</a:t>
            </a:r>
            <a:r>
              <a:rPr kumimoji="1" lang="ja-JP" altLang="en-US" sz="2800" b="1" dirty="0">
                <a:latin typeface="BIZ UDPゴシック" panose="020B0400000000000000" pitchFamily="50" charset="-128"/>
                <a:ea typeface="BIZ UDPゴシック" panose="020B0400000000000000" pitchFamily="50" charset="-128"/>
              </a:rPr>
              <a:t>その他（任意）</a:t>
            </a:r>
          </a:p>
        </p:txBody>
      </p:sp>
      <p:sp>
        <p:nvSpPr>
          <p:cNvPr id="6" name="テキスト ボックス 5"/>
          <p:cNvSpPr txBox="1"/>
          <p:nvPr/>
        </p:nvSpPr>
        <p:spPr>
          <a:xfrm>
            <a:off x="370692" y="1710452"/>
            <a:ext cx="11196000" cy="2585323"/>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ここまでに記載したこと以外で、特にアピールしたいことがあればご記入ください。</a:t>
            </a: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その他、審査員が施策上、特に魅力的と考える要素がある。</a:t>
            </a:r>
            <a:endParaRPr lang="en-US" altLang="ja-JP" dirty="0">
              <a:latin typeface="BIZ UDPゴシック" panose="020B0400000000000000" pitchFamily="50" charset="-128"/>
              <a:ea typeface="BIZ UDPゴシック" panose="020B0400000000000000" pitchFamily="50" charset="-128"/>
            </a:endParaRPr>
          </a:p>
          <a:p>
            <a:pPr lvl="1"/>
            <a:r>
              <a:rPr lang="ja-JP" altLang="en-US" dirty="0">
                <a:latin typeface="BIZ UDPゴシック" panose="020B0400000000000000" pitchFamily="50" charset="-128"/>
                <a:ea typeface="BIZ UDPゴシック" panose="020B0400000000000000" pitchFamily="50" charset="-128"/>
              </a:rPr>
              <a:t>例）「森林文化都市」のビジョン実現に資するプロジェクトである。</a:t>
            </a:r>
            <a:endParaRPr lang="en-US" altLang="ja-JP" dirty="0">
              <a:latin typeface="BIZ UDPゴシック" panose="020B0400000000000000" pitchFamily="50" charset="-128"/>
              <a:ea typeface="BIZ UDPゴシック" panose="020B0400000000000000" pitchFamily="50" charset="-128"/>
            </a:endParaRPr>
          </a:p>
          <a:p>
            <a:pPr lvl="1"/>
            <a:r>
              <a:rPr lang="ja-JP" altLang="en-US" dirty="0">
                <a:latin typeface="BIZ UDPゴシック" panose="020B0400000000000000" pitchFamily="50" charset="-128"/>
                <a:ea typeface="BIZ UDPゴシック" panose="020B0400000000000000" pitchFamily="50" charset="-128"/>
              </a:rPr>
              <a:t>例）ビジネスモデル、製品やサービスに独創性がある。</a:t>
            </a:r>
            <a:endParaRPr lang="en-US" altLang="ja-JP" dirty="0">
              <a:latin typeface="BIZ UDPゴシック" panose="020B0400000000000000" pitchFamily="50" charset="-128"/>
              <a:ea typeface="BIZ UDPゴシック" panose="020B0400000000000000" pitchFamily="50" charset="-128"/>
            </a:endParaRPr>
          </a:p>
          <a:p>
            <a:pPr lvl="1"/>
            <a:r>
              <a:rPr lang="ja-JP" altLang="en-US" dirty="0">
                <a:latin typeface="BIZ UDPゴシック" panose="020B0400000000000000" pitchFamily="50" charset="-128"/>
                <a:ea typeface="BIZ UDPゴシック" panose="020B0400000000000000" pitchFamily="50" charset="-128"/>
              </a:rPr>
              <a:t>例）地域や社会の課題解決を目指す他者にとって、ロールモデルとなる要素がある。</a:t>
            </a:r>
            <a:endParaRPr lang="en-US" altLang="ja-JP"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2127285449"/>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1"/>
          <p:cNvSpPr>
            <a:spLocks noGrp="1"/>
          </p:cNvSpPr>
          <p:nvPr>
            <p:ph type="title"/>
          </p:nvPr>
        </p:nvSpPr>
        <p:spPr>
          <a:xfrm>
            <a:off x="0" y="-12699"/>
            <a:ext cx="10515600" cy="901700"/>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１．申請人の概要</a:t>
            </a:r>
            <a:endParaRPr kumimoji="1" lang="ja-JP" altLang="en-US" sz="2800" b="1" dirty="0">
              <a:latin typeface="BIZ UDPゴシック" panose="020B0400000000000000" pitchFamily="50" charset="-128"/>
              <a:ea typeface="BIZ UDPゴシック" panose="020B0400000000000000" pitchFamily="50" charset="-128"/>
            </a:endParaRPr>
          </a:p>
        </p:txBody>
      </p:sp>
      <p:graphicFrame>
        <p:nvGraphicFramePr>
          <p:cNvPr id="5" name="表 4"/>
          <p:cNvGraphicFramePr>
            <a:graphicFrameLocks noGrp="1"/>
          </p:cNvGraphicFramePr>
          <p:nvPr>
            <p:extLst>
              <p:ext uri="{D42A27DB-BD31-4B8C-83A1-F6EECF244321}">
                <p14:modId xmlns:p14="http://schemas.microsoft.com/office/powerpoint/2010/main" val="2924075253"/>
              </p:ext>
            </p:extLst>
          </p:nvPr>
        </p:nvGraphicFramePr>
        <p:xfrm>
          <a:off x="205194" y="771434"/>
          <a:ext cx="11825697" cy="5968998"/>
        </p:xfrm>
        <a:graphic>
          <a:graphicData uri="http://schemas.openxmlformats.org/drawingml/2006/table">
            <a:tbl>
              <a:tblPr firstRow="1" bandRow="1">
                <a:tableStyleId>{5940675A-B579-460E-94D1-54222C63F5DA}</a:tableStyleId>
              </a:tblPr>
              <a:tblGrid>
                <a:gridCol w="4015572">
                  <a:extLst>
                    <a:ext uri="{9D8B030D-6E8A-4147-A177-3AD203B41FA5}">
                      <a16:colId xmlns:a16="http://schemas.microsoft.com/office/drawing/2014/main" val="1015840581"/>
                    </a:ext>
                  </a:extLst>
                </a:gridCol>
                <a:gridCol w="7810125">
                  <a:extLst>
                    <a:ext uri="{9D8B030D-6E8A-4147-A177-3AD203B41FA5}">
                      <a16:colId xmlns:a16="http://schemas.microsoft.com/office/drawing/2014/main" val="2055512342"/>
                    </a:ext>
                  </a:extLst>
                </a:gridCol>
              </a:tblGrid>
              <a:tr h="530965">
                <a:tc>
                  <a:txBody>
                    <a:bodyPr/>
                    <a:lstStyle/>
                    <a:p>
                      <a:r>
                        <a:rPr kumimoji="1" lang="ja-JP" altLang="en-US" sz="1600" b="0" dirty="0">
                          <a:latin typeface="BIZ UDPゴシック" panose="020B0400000000000000" pitchFamily="50" charset="-128"/>
                          <a:ea typeface="BIZ UDPゴシック" panose="020B0400000000000000" pitchFamily="50" charset="-128"/>
                        </a:rPr>
                        <a:t>法人名・屋号　（フリガナ）</a:t>
                      </a:r>
                    </a:p>
                  </a:txBody>
                  <a:tcPr anchor="ctr">
                    <a:solidFill>
                      <a:schemeClr val="accent3">
                        <a:lumMod val="20000"/>
                        <a:lumOff val="80000"/>
                      </a:schemeClr>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600" b="0" dirty="0">
                        <a:solidFill>
                          <a:srgbClr val="FF7C80"/>
                        </a:solidFill>
                        <a:latin typeface="BIZ UDPゴシック" panose="020B0400000000000000" pitchFamily="50" charset="-128"/>
                        <a:ea typeface="BIZ UDPゴシック" panose="020B0400000000000000" pitchFamily="50" charset="-128"/>
                      </a:endParaRPr>
                    </a:p>
                  </a:txBody>
                  <a:tcPr anchor="ctr"/>
                </a:tc>
                <a:extLst>
                  <a:ext uri="{0D108BD9-81ED-4DB2-BD59-A6C34878D82A}">
                    <a16:rowId xmlns:a16="http://schemas.microsoft.com/office/drawing/2014/main" val="1233401567"/>
                  </a:ext>
                </a:extLst>
              </a:tr>
              <a:tr h="530965">
                <a:tc>
                  <a:txBody>
                    <a:bodyPr/>
                    <a:lstStyle/>
                    <a:p>
                      <a:r>
                        <a:rPr kumimoji="1" lang="ja-JP" altLang="en-US" sz="1600" b="0" dirty="0">
                          <a:latin typeface="BIZ UDPゴシック" panose="020B0400000000000000" pitchFamily="50" charset="-128"/>
                          <a:ea typeface="BIZ UDPゴシック" panose="020B0400000000000000" pitchFamily="50" charset="-128"/>
                        </a:rPr>
                        <a:t>代表者役職・氏名</a:t>
                      </a:r>
                    </a:p>
                  </a:txBody>
                  <a:tcPr anchor="ctr">
                    <a:solidFill>
                      <a:schemeClr val="accent3">
                        <a:lumMod val="20000"/>
                        <a:lumOff val="80000"/>
                      </a:schemeClr>
                    </a:solidFill>
                  </a:tcPr>
                </a:tc>
                <a:tc>
                  <a:txBody>
                    <a:bodyPr/>
                    <a:lstStyle/>
                    <a:p>
                      <a:endParaRPr kumimoji="1" lang="ja-JP" altLang="en-US" sz="1600" b="0" dirty="0">
                        <a:solidFill>
                          <a:srgbClr val="FF7C80"/>
                        </a:solidFill>
                        <a:latin typeface="BIZ UDPゴシック" panose="020B0400000000000000" pitchFamily="50" charset="-128"/>
                        <a:ea typeface="BIZ UDPゴシック" panose="020B0400000000000000" pitchFamily="50" charset="-128"/>
                      </a:endParaRPr>
                    </a:p>
                  </a:txBody>
                  <a:tcPr anchor="ctr"/>
                </a:tc>
                <a:extLst>
                  <a:ext uri="{0D108BD9-81ED-4DB2-BD59-A6C34878D82A}">
                    <a16:rowId xmlns:a16="http://schemas.microsoft.com/office/drawing/2014/main" val="3375427136"/>
                  </a:ext>
                </a:extLst>
              </a:tr>
              <a:tr h="530965">
                <a:tc>
                  <a:txBody>
                    <a:bodyPr/>
                    <a:lstStyle/>
                    <a:p>
                      <a:r>
                        <a:rPr kumimoji="1" lang="ja-JP" altLang="en-US" sz="1600" b="0" dirty="0">
                          <a:latin typeface="BIZ UDPゴシック" panose="020B0400000000000000" pitchFamily="50" charset="-128"/>
                          <a:ea typeface="BIZ UDPゴシック" panose="020B0400000000000000" pitchFamily="50" charset="-128"/>
                        </a:rPr>
                        <a:t>所在地</a:t>
                      </a:r>
                    </a:p>
                  </a:txBody>
                  <a:tcPr anchor="ctr">
                    <a:solidFill>
                      <a:schemeClr val="accent3">
                        <a:lumMod val="20000"/>
                        <a:lumOff val="80000"/>
                      </a:schemeClr>
                    </a:solidFill>
                  </a:tcPr>
                </a:tc>
                <a:tc>
                  <a:txBody>
                    <a:bodyPr/>
                    <a:lstStyle/>
                    <a:p>
                      <a:endParaRPr kumimoji="1" lang="ja-JP" altLang="en-US" sz="1600" b="0" dirty="0">
                        <a:solidFill>
                          <a:srgbClr val="FF7C80"/>
                        </a:solidFill>
                        <a:latin typeface="BIZ UDPゴシック" panose="020B0400000000000000" pitchFamily="50" charset="-128"/>
                        <a:ea typeface="BIZ UDPゴシック" panose="020B0400000000000000" pitchFamily="50" charset="-128"/>
                      </a:endParaRPr>
                    </a:p>
                  </a:txBody>
                  <a:tcPr anchor="ctr">
                    <a:lnB w="12700" cap="flat" cmpd="sng" algn="ctr">
                      <a:solidFill>
                        <a:schemeClr val="tx1"/>
                      </a:solidFill>
                      <a:prstDash val="solid"/>
                      <a:round/>
                      <a:headEnd type="none" w="med" len="med"/>
                      <a:tailEnd type="none" w="med" len="med"/>
                    </a:lnB>
                  </a:tcPr>
                </a:tc>
                <a:extLst>
                  <a:ext uri="{0D108BD9-81ED-4DB2-BD59-A6C34878D82A}">
                    <a16:rowId xmlns:a16="http://schemas.microsoft.com/office/drawing/2014/main" val="828956169"/>
                  </a:ext>
                </a:extLst>
              </a:tr>
              <a:tr h="530965">
                <a:tc>
                  <a:txBody>
                    <a:bodyPr/>
                    <a:lstStyle/>
                    <a:p>
                      <a:r>
                        <a:rPr kumimoji="1" lang="ja-JP" altLang="en-US" sz="1600" b="0" dirty="0">
                          <a:latin typeface="BIZ UDPゴシック" panose="020B0400000000000000" pitchFamily="50" charset="-128"/>
                          <a:ea typeface="BIZ UDPゴシック" panose="020B0400000000000000" pitchFamily="50" charset="-128"/>
                        </a:rPr>
                        <a:t>設立・開業年月日</a:t>
                      </a:r>
                    </a:p>
                  </a:txBody>
                  <a:tcPr anchor="ctr">
                    <a:solidFill>
                      <a:schemeClr val="accent3">
                        <a:lumMod val="20000"/>
                        <a:lumOff val="80000"/>
                      </a:schemeClr>
                    </a:solidFill>
                  </a:tcPr>
                </a:tc>
                <a:tc>
                  <a:txBody>
                    <a:bodyPr/>
                    <a:lstStyle/>
                    <a:p>
                      <a:endParaRPr kumimoji="1" lang="ja-JP" altLang="en-US" sz="1600" b="0" dirty="0">
                        <a:solidFill>
                          <a:srgbClr val="FF7C80"/>
                        </a:solidFill>
                        <a:latin typeface="BIZ UDPゴシック" panose="020B0400000000000000" pitchFamily="50" charset="-128"/>
                        <a:ea typeface="BIZ UDPゴシック" panose="020B0400000000000000" pitchFamily="50" charset="-128"/>
                      </a:endParaRPr>
                    </a:p>
                  </a:txBody>
                  <a:tcPr anchor="ctr">
                    <a:lnT w="12700" cap="flat" cmpd="sng" algn="ctr">
                      <a:solidFill>
                        <a:schemeClr val="tx1"/>
                      </a:solidFill>
                      <a:prstDash val="solid"/>
                      <a:round/>
                      <a:headEnd type="none" w="med" len="med"/>
                      <a:tailEnd type="none" w="med" len="med"/>
                    </a:lnT>
                  </a:tcPr>
                </a:tc>
                <a:extLst>
                  <a:ext uri="{0D108BD9-81ED-4DB2-BD59-A6C34878D82A}">
                    <a16:rowId xmlns:a16="http://schemas.microsoft.com/office/drawing/2014/main" val="1600780081"/>
                  </a:ext>
                </a:extLst>
              </a:tr>
              <a:tr h="530965">
                <a:tc>
                  <a:txBody>
                    <a:bodyPr/>
                    <a:lstStyle/>
                    <a:p>
                      <a:r>
                        <a:rPr kumimoji="1" lang="ja-JP" altLang="en-US" sz="1600" b="0" dirty="0">
                          <a:latin typeface="BIZ UDPゴシック" panose="020B0400000000000000" pitchFamily="50" charset="-128"/>
                          <a:ea typeface="BIZ UDPゴシック" panose="020B0400000000000000" pitchFamily="50" charset="-128"/>
                        </a:rPr>
                        <a:t>事業形態　</a:t>
                      </a:r>
                      <a:r>
                        <a:rPr kumimoji="1" lang="en-US" altLang="ja-JP" sz="1400" b="0" dirty="0">
                          <a:latin typeface="BIZ UDPゴシック" panose="020B0400000000000000" pitchFamily="50" charset="-128"/>
                          <a:ea typeface="BIZ UDPゴシック" panose="020B0400000000000000" pitchFamily="50" charset="-128"/>
                        </a:rPr>
                        <a:t>※</a:t>
                      </a:r>
                      <a:r>
                        <a:rPr kumimoji="1" lang="ja-JP" altLang="en-US" sz="1400" b="0" dirty="0">
                          <a:latin typeface="BIZ UDPゴシック" panose="020B0400000000000000" pitchFamily="50" charset="-128"/>
                          <a:ea typeface="BIZ UDPゴシック" panose="020B0400000000000000" pitchFamily="50" charset="-128"/>
                        </a:rPr>
                        <a:t>該当を■に変更</a:t>
                      </a:r>
                    </a:p>
                  </a:txBody>
                  <a:tcPr anchor="ctr">
                    <a:solidFill>
                      <a:schemeClr val="accent3">
                        <a:lumMod val="20000"/>
                        <a:lumOff val="80000"/>
                      </a:schemeClr>
                    </a:solidFill>
                  </a:tcPr>
                </a:tc>
                <a:tc>
                  <a:txBody>
                    <a:bodyPr/>
                    <a:lstStyle/>
                    <a:p>
                      <a:r>
                        <a:rPr kumimoji="1" lang="zh-TW" altLang="en-US" sz="1600" b="0" dirty="0">
                          <a:latin typeface="BIZ UDPゴシック" panose="020B0400000000000000" pitchFamily="50" charset="-128"/>
                          <a:ea typeface="BIZ UDPゴシック" panose="020B0400000000000000" pitchFamily="50" charset="-128"/>
                        </a:rPr>
                        <a:t> □個人事業　</a:t>
                      </a:r>
                      <a:r>
                        <a:rPr kumimoji="1" lang="ja-JP" altLang="en-US" sz="1600" b="0" dirty="0">
                          <a:latin typeface="BIZ UDPゴシック" panose="020B0400000000000000" pitchFamily="50" charset="-128"/>
                          <a:ea typeface="BIZ UDPゴシック" panose="020B0400000000000000" pitchFamily="50" charset="-128"/>
                        </a:rPr>
                        <a:t>　　 　</a:t>
                      </a:r>
                      <a:r>
                        <a:rPr kumimoji="1" lang="ja-JP" altLang="en-US" sz="1600" b="0" dirty="0">
                          <a:solidFill>
                            <a:schemeClr val="tx1"/>
                          </a:solidFill>
                          <a:latin typeface="BIZ UDPゴシック" panose="020B0400000000000000" pitchFamily="50" charset="-128"/>
                          <a:ea typeface="BIZ UDPゴシック" panose="020B0400000000000000" pitchFamily="50" charset="-128"/>
                        </a:rPr>
                        <a:t>□</a:t>
                      </a:r>
                      <a:r>
                        <a:rPr kumimoji="1" lang="zh-TW" altLang="en-US" sz="1600" b="0" dirty="0">
                          <a:latin typeface="BIZ UDPゴシック" panose="020B0400000000000000" pitchFamily="50" charset="-128"/>
                          <a:ea typeface="BIZ UDPゴシック" panose="020B0400000000000000" pitchFamily="50" charset="-128"/>
                        </a:rPr>
                        <a:t>法人</a:t>
                      </a:r>
                      <a:endParaRPr kumimoji="1" lang="ja-JP" altLang="en-US" sz="1600" b="0" dirty="0">
                        <a:latin typeface="BIZ UDPゴシック" panose="020B0400000000000000" pitchFamily="50" charset="-128"/>
                        <a:ea typeface="BIZ UDPゴシック" panose="020B0400000000000000" pitchFamily="50" charset="-128"/>
                      </a:endParaRPr>
                    </a:p>
                  </a:txBody>
                  <a:tcPr anchor="ctr"/>
                </a:tc>
                <a:extLst>
                  <a:ext uri="{0D108BD9-81ED-4DB2-BD59-A6C34878D82A}">
                    <a16:rowId xmlns:a16="http://schemas.microsoft.com/office/drawing/2014/main" val="2803990366"/>
                  </a:ext>
                </a:extLst>
              </a:tr>
              <a:tr h="530965">
                <a:tc>
                  <a:txBody>
                    <a:bodyPr/>
                    <a:lstStyle/>
                    <a:p>
                      <a:r>
                        <a:rPr kumimoji="1" lang="ja-JP" altLang="en-US" sz="1600" b="0" dirty="0">
                          <a:latin typeface="BIZ UDPゴシック" panose="020B0400000000000000" pitchFamily="50" charset="-128"/>
                          <a:ea typeface="BIZ UDPゴシック" panose="020B0400000000000000" pitchFamily="50" charset="-128"/>
                        </a:rPr>
                        <a:t>資本金・出資金　</a:t>
                      </a:r>
                      <a:r>
                        <a:rPr kumimoji="1" lang="en-US" altLang="ja-JP" sz="1400" b="0" dirty="0">
                          <a:latin typeface="BIZ UDPゴシック" panose="020B0400000000000000" pitchFamily="50" charset="-128"/>
                          <a:ea typeface="BIZ UDPゴシック" panose="020B0400000000000000" pitchFamily="50" charset="-128"/>
                        </a:rPr>
                        <a:t>※</a:t>
                      </a:r>
                      <a:r>
                        <a:rPr kumimoji="1" lang="ja-JP" altLang="en-US" sz="1400" b="0" dirty="0">
                          <a:latin typeface="BIZ UDPゴシック" panose="020B0400000000000000" pitchFamily="50" charset="-128"/>
                          <a:ea typeface="BIZ UDPゴシック" panose="020B0400000000000000" pitchFamily="50" charset="-128"/>
                        </a:rPr>
                        <a:t>法人の場合のみ要記載</a:t>
                      </a:r>
                    </a:p>
                  </a:txBody>
                  <a:tcPr anchor="ctr">
                    <a:solidFill>
                      <a:schemeClr val="accent3">
                        <a:lumMod val="20000"/>
                        <a:lumOff val="80000"/>
                      </a:schemeClr>
                    </a:solidFill>
                  </a:tcPr>
                </a:tc>
                <a:tc>
                  <a:txBody>
                    <a:bodyPr/>
                    <a:lstStyle/>
                    <a:p>
                      <a:r>
                        <a:rPr kumimoji="1" lang="ja-JP" altLang="en-US" sz="1600" b="0" dirty="0">
                          <a:solidFill>
                            <a:srgbClr val="FF7C80"/>
                          </a:solidFill>
                          <a:latin typeface="BIZ UDPゴシック" panose="020B0400000000000000" pitchFamily="50" charset="-128"/>
                          <a:ea typeface="BIZ UDPゴシック" panose="020B0400000000000000" pitchFamily="50" charset="-128"/>
                        </a:rPr>
                        <a:t>　　　　　　　</a:t>
                      </a:r>
                      <a:r>
                        <a:rPr kumimoji="1" lang="ja-JP" altLang="en-US" sz="1600" b="0" dirty="0">
                          <a:solidFill>
                            <a:schemeClr val="tx1"/>
                          </a:solidFill>
                          <a:latin typeface="BIZ UDPゴシック" panose="020B0400000000000000" pitchFamily="50" charset="-128"/>
                          <a:ea typeface="BIZ UDPゴシック" panose="020B0400000000000000" pitchFamily="50" charset="-128"/>
                        </a:rPr>
                        <a:t>円</a:t>
                      </a:r>
                    </a:p>
                  </a:txBody>
                  <a:tcPr anchor="ctr"/>
                </a:tc>
                <a:extLst>
                  <a:ext uri="{0D108BD9-81ED-4DB2-BD59-A6C34878D82A}">
                    <a16:rowId xmlns:a16="http://schemas.microsoft.com/office/drawing/2014/main" val="1919105249"/>
                  </a:ext>
                </a:extLst>
              </a:tr>
              <a:tr h="672768">
                <a:tc>
                  <a:txBody>
                    <a:bodyPr/>
                    <a:lstStyle/>
                    <a:p>
                      <a:r>
                        <a:rPr kumimoji="1" lang="ja-JP" altLang="en-US" sz="1600" b="0" dirty="0">
                          <a:latin typeface="BIZ UDPゴシック" panose="020B0400000000000000" pitchFamily="50" charset="-128"/>
                          <a:ea typeface="BIZ UDPゴシック" panose="020B0400000000000000" pitchFamily="50" charset="-128"/>
                        </a:rPr>
                        <a:t>従業員数　</a:t>
                      </a:r>
                      <a:r>
                        <a:rPr kumimoji="1" lang="en-US" altLang="ja-JP" sz="1400" b="0" dirty="0">
                          <a:latin typeface="BIZ UDPゴシック" panose="020B0400000000000000" pitchFamily="50" charset="-128"/>
                          <a:ea typeface="BIZ UDPゴシック" panose="020B0400000000000000" pitchFamily="50" charset="-128"/>
                        </a:rPr>
                        <a:t>※</a:t>
                      </a:r>
                      <a:r>
                        <a:rPr kumimoji="1" lang="ja-JP" altLang="en-US" sz="1400" b="0" dirty="0">
                          <a:latin typeface="BIZ UDPゴシック" panose="020B0400000000000000" pitchFamily="50" charset="-128"/>
                          <a:ea typeface="BIZ UDPゴシック" panose="020B0400000000000000" pitchFamily="50" charset="-128"/>
                        </a:rPr>
                        <a:t>役員を除く</a:t>
                      </a:r>
                    </a:p>
                  </a:txBody>
                  <a:tcPr anchor="ctr">
                    <a:solidFill>
                      <a:schemeClr val="accent3">
                        <a:lumMod val="20000"/>
                        <a:lumOff val="80000"/>
                      </a:schemeClr>
                    </a:solidFill>
                  </a:tcPr>
                </a:tc>
                <a:tc>
                  <a:txBody>
                    <a:bodyPr/>
                    <a:lstStyle/>
                    <a:p>
                      <a:r>
                        <a:rPr kumimoji="1" lang="ja-JP" altLang="en-US" sz="1600" b="0" dirty="0">
                          <a:solidFill>
                            <a:srgbClr val="FF7C80"/>
                          </a:solidFill>
                          <a:latin typeface="BIZ UDPゴシック" panose="020B0400000000000000" pitchFamily="50" charset="-128"/>
                          <a:ea typeface="BIZ UDPゴシック" panose="020B0400000000000000" pitchFamily="50" charset="-128"/>
                        </a:rPr>
                        <a:t>　　　　</a:t>
                      </a:r>
                      <a:r>
                        <a:rPr kumimoji="1" lang="ja-JP" altLang="en-US" sz="1600" b="0" dirty="0">
                          <a:solidFill>
                            <a:schemeClr val="tx1"/>
                          </a:solidFill>
                          <a:latin typeface="BIZ UDPゴシック" panose="020B0400000000000000" pitchFamily="50" charset="-128"/>
                          <a:ea typeface="BIZ UDPゴシック" panose="020B0400000000000000" pitchFamily="50" charset="-128"/>
                        </a:rPr>
                        <a:t>名 （うち沼田市内勤務　　名）</a:t>
                      </a:r>
                      <a:endParaRPr kumimoji="1" lang="en-US" altLang="ja-JP" sz="1600" b="0" dirty="0">
                        <a:solidFill>
                          <a:schemeClr val="tx1"/>
                        </a:solidFill>
                        <a:latin typeface="BIZ UDPゴシック" panose="020B0400000000000000" pitchFamily="50" charset="-128"/>
                        <a:ea typeface="BIZ UDPゴシック" panose="020B0400000000000000" pitchFamily="50" charset="-128"/>
                      </a:endParaRPr>
                    </a:p>
                  </a:txBody>
                  <a:tcPr anchor="ctr"/>
                </a:tc>
                <a:extLst>
                  <a:ext uri="{0D108BD9-81ED-4DB2-BD59-A6C34878D82A}">
                    <a16:rowId xmlns:a16="http://schemas.microsoft.com/office/drawing/2014/main" val="1693505737"/>
                  </a:ext>
                </a:extLst>
              </a:tr>
              <a:tr h="2110440">
                <a:tc>
                  <a:txBody>
                    <a:bodyPr/>
                    <a:lstStyle/>
                    <a:p>
                      <a:r>
                        <a:rPr kumimoji="1" lang="ja-JP" altLang="en-US" sz="1600" b="0" dirty="0">
                          <a:latin typeface="BIZ UDPゴシック" panose="020B0400000000000000" pitchFamily="50" charset="-128"/>
                          <a:ea typeface="BIZ UDPゴシック" panose="020B0400000000000000" pitchFamily="50" charset="-128"/>
                        </a:rPr>
                        <a:t>業種　</a:t>
                      </a:r>
                      <a:endParaRPr kumimoji="1" lang="en-US" altLang="ja-JP" sz="1600" b="0" dirty="0">
                        <a:latin typeface="BIZ UDPゴシック" panose="020B0400000000000000" pitchFamily="50" charset="-128"/>
                        <a:ea typeface="BIZ UDPゴシック" panose="020B0400000000000000" pitchFamily="50" charset="-128"/>
                      </a:endParaRPr>
                    </a:p>
                    <a:p>
                      <a:endParaRPr kumimoji="1" lang="en-US" altLang="ja-JP" sz="1800" b="0" dirty="0">
                        <a:latin typeface="BIZ UDPゴシック" panose="020B0400000000000000" pitchFamily="50" charset="-128"/>
                        <a:ea typeface="BIZ UDPゴシック" panose="020B0400000000000000" pitchFamily="50" charset="-128"/>
                      </a:endParaRPr>
                    </a:p>
                    <a:p>
                      <a:r>
                        <a:rPr kumimoji="1" lang="en-US" altLang="ja-JP" sz="1400" b="0" dirty="0">
                          <a:latin typeface="BIZ UDPゴシック" panose="020B0400000000000000" pitchFamily="50" charset="-128"/>
                          <a:ea typeface="BIZ UDPゴシック" panose="020B0400000000000000" pitchFamily="50" charset="-128"/>
                        </a:rPr>
                        <a:t>※</a:t>
                      </a:r>
                      <a:r>
                        <a:rPr kumimoji="1" lang="ja-JP" altLang="en-US" sz="1400" b="0" dirty="0">
                          <a:latin typeface="BIZ UDPゴシック" panose="020B0400000000000000" pitchFamily="50" charset="-128"/>
                          <a:ea typeface="BIZ UDPゴシック" panose="020B0400000000000000" pitchFamily="50" charset="-128"/>
                        </a:rPr>
                        <a:t>主に当てはまるものを１つ選択。</a:t>
                      </a:r>
                      <a:endParaRPr kumimoji="1" lang="en-US" altLang="ja-JP" sz="1400" b="0" dirty="0">
                        <a:latin typeface="BIZ UDPゴシック" panose="020B0400000000000000" pitchFamily="50" charset="-128"/>
                        <a:ea typeface="BIZ UDPゴシック" panose="020B0400000000000000" pitchFamily="50" charset="-128"/>
                      </a:endParaRPr>
                    </a:p>
                    <a:p>
                      <a:r>
                        <a:rPr kumimoji="1" lang="en-US" altLang="ja-JP" sz="1400" b="0" dirty="0">
                          <a:latin typeface="BIZ UDPゴシック" panose="020B0400000000000000" pitchFamily="50" charset="-128"/>
                          <a:ea typeface="BIZ UDPゴシック" panose="020B0400000000000000" pitchFamily="50" charset="-128"/>
                        </a:rPr>
                        <a:t>※</a:t>
                      </a:r>
                      <a:r>
                        <a:rPr kumimoji="1" lang="ja-JP" altLang="en-US" sz="1400" b="0" dirty="0">
                          <a:latin typeface="BIZ UDPゴシック" panose="020B0400000000000000" pitchFamily="50" charset="-128"/>
                          <a:ea typeface="BIZ UDPゴシック" panose="020B0400000000000000" pitchFamily="50" charset="-128"/>
                        </a:rPr>
                        <a:t>該当を■に変更</a:t>
                      </a:r>
                    </a:p>
                  </a:txBody>
                  <a:tcPr anchor="ctr">
                    <a:solidFill>
                      <a:schemeClr val="accent3">
                        <a:lumMod val="20000"/>
                        <a:lumOff val="80000"/>
                      </a:schemeClr>
                    </a:solidFill>
                  </a:tcPr>
                </a:tc>
                <a:tc>
                  <a:txBody>
                    <a:bodyPr/>
                    <a:lstStyle/>
                    <a:p>
                      <a:pPr marL="0" marR="0" lvl="0" indent="0" algn="l" defTabSz="914400" rtl="0" eaLnBrk="1" fontAlgn="auto" latinLnBrk="0" hangingPunct="1">
                        <a:lnSpc>
                          <a:spcPct val="150000"/>
                        </a:lnSpc>
                        <a:spcBef>
                          <a:spcPts val="0"/>
                        </a:spcBef>
                        <a:spcAft>
                          <a:spcPts val="0"/>
                        </a:spcAft>
                        <a:buClrTx/>
                        <a:buSzTx/>
                        <a:buFontTx/>
                        <a:buNone/>
                        <a:tabLst/>
                        <a:defRPr/>
                      </a:pPr>
                      <a:r>
                        <a:rPr kumimoji="1" lang="ja-JP" altLang="en-US" sz="1400" b="0" dirty="0">
                          <a:solidFill>
                            <a:schemeClr val="tx1"/>
                          </a:solidFill>
                          <a:latin typeface="BIZ UDPゴシック" panose="020B0400000000000000" pitchFamily="50" charset="-128"/>
                          <a:ea typeface="BIZ UDPゴシック" panose="020B0400000000000000" pitchFamily="50" charset="-128"/>
                        </a:rPr>
                        <a:t>□</a:t>
                      </a:r>
                      <a:r>
                        <a:rPr kumimoji="1" lang="ja-JP" altLang="en-US" sz="1400" b="0" dirty="0">
                          <a:latin typeface="BIZ UDPゴシック" panose="020B0400000000000000" pitchFamily="50" charset="-128"/>
                          <a:ea typeface="BIZ UDPゴシック" panose="020B0400000000000000" pitchFamily="50" charset="-128"/>
                        </a:rPr>
                        <a:t>農業、林業　　□漁業　　□鉄鋼、採石業、砂利採取業　　□建設業　　□製造業</a:t>
                      </a:r>
                      <a:endParaRPr kumimoji="1" lang="en-US" altLang="ja-JP" sz="1400" b="0" dirty="0">
                        <a:latin typeface="BIZ UDPゴシック" panose="020B0400000000000000" pitchFamily="50" charset="-128"/>
                        <a:ea typeface="BIZ UDPゴシック" panose="020B0400000000000000" pitchFamily="50" charset="-128"/>
                      </a:endParaRPr>
                    </a:p>
                    <a:p>
                      <a:pPr marL="0" marR="0" lvl="0" indent="0" algn="l" defTabSz="914400" rtl="0" eaLnBrk="1" fontAlgn="auto" latinLnBrk="0" hangingPunct="1">
                        <a:lnSpc>
                          <a:spcPct val="150000"/>
                        </a:lnSpc>
                        <a:spcBef>
                          <a:spcPts val="0"/>
                        </a:spcBef>
                        <a:spcAft>
                          <a:spcPts val="0"/>
                        </a:spcAft>
                        <a:buClrTx/>
                        <a:buSzTx/>
                        <a:buFontTx/>
                        <a:buNone/>
                        <a:tabLst/>
                        <a:defRPr/>
                      </a:pPr>
                      <a:r>
                        <a:rPr kumimoji="1" lang="ja-JP" altLang="en-US" sz="1400" b="0" dirty="0">
                          <a:latin typeface="BIZ UDPゴシック" panose="020B0400000000000000" pitchFamily="50" charset="-128"/>
                          <a:ea typeface="BIZ UDPゴシック" panose="020B0400000000000000" pitchFamily="50" charset="-128"/>
                        </a:rPr>
                        <a:t>□電気、ガス、熱供給、水道業　　□情報通信業　　□運輸業、郵便業　　□卸売業、小売業　　</a:t>
                      </a:r>
                      <a:endParaRPr kumimoji="1" lang="en-US" altLang="ja-JP" sz="1400" b="0" dirty="0">
                        <a:latin typeface="BIZ UDPゴシック" panose="020B0400000000000000" pitchFamily="50" charset="-128"/>
                        <a:ea typeface="BIZ UDPゴシック" panose="020B0400000000000000" pitchFamily="50" charset="-128"/>
                      </a:endParaRPr>
                    </a:p>
                    <a:p>
                      <a:pPr marL="0" marR="0" lvl="0" indent="0" algn="l" defTabSz="914400" rtl="0" eaLnBrk="1" fontAlgn="auto" latinLnBrk="0" hangingPunct="1">
                        <a:lnSpc>
                          <a:spcPct val="150000"/>
                        </a:lnSpc>
                        <a:spcBef>
                          <a:spcPts val="0"/>
                        </a:spcBef>
                        <a:spcAft>
                          <a:spcPts val="0"/>
                        </a:spcAft>
                        <a:buClrTx/>
                        <a:buSzTx/>
                        <a:buFontTx/>
                        <a:buNone/>
                        <a:tabLst/>
                        <a:defRPr/>
                      </a:pPr>
                      <a:r>
                        <a:rPr kumimoji="1" lang="ja-JP" altLang="en-US" sz="1400" b="0" dirty="0">
                          <a:latin typeface="BIZ UDPゴシック" panose="020B0400000000000000" pitchFamily="50" charset="-128"/>
                          <a:ea typeface="BIZ UDPゴシック" panose="020B0400000000000000" pitchFamily="50" charset="-128"/>
                        </a:rPr>
                        <a:t>□金融業、保険業　　□不動産業、物品賃貸業 　　</a:t>
                      </a:r>
                      <a:r>
                        <a:rPr kumimoji="1" lang="ja-JP" altLang="en-US" sz="1400" b="0" baseline="0" dirty="0">
                          <a:latin typeface="BIZ UDPゴシック" panose="020B0400000000000000" pitchFamily="50" charset="-128"/>
                          <a:ea typeface="BIZ UDPゴシック" panose="020B0400000000000000" pitchFamily="50" charset="-128"/>
                        </a:rPr>
                        <a:t>□学術研究、専門・技術サービス業</a:t>
                      </a:r>
                      <a:endParaRPr kumimoji="1" lang="en-US" altLang="ja-JP" sz="1400" b="0" baseline="0" dirty="0">
                        <a:latin typeface="BIZ UDPゴシック" panose="020B0400000000000000" pitchFamily="50" charset="-128"/>
                        <a:ea typeface="BIZ UDPゴシック" panose="020B0400000000000000" pitchFamily="50" charset="-128"/>
                      </a:endParaRPr>
                    </a:p>
                    <a:p>
                      <a:pPr marL="0" marR="0" lvl="0" indent="0" algn="l" defTabSz="914400" rtl="0" eaLnBrk="1" fontAlgn="auto" latinLnBrk="0" hangingPunct="1">
                        <a:lnSpc>
                          <a:spcPct val="150000"/>
                        </a:lnSpc>
                        <a:spcBef>
                          <a:spcPts val="0"/>
                        </a:spcBef>
                        <a:spcAft>
                          <a:spcPts val="0"/>
                        </a:spcAft>
                        <a:buClrTx/>
                        <a:buSzTx/>
                        <a:buFontTx/>
                        <a:buNone/>
                        <a:tabLst/>
                        <a:defRPr/>
                      </a:pPr>
                      <a:r>
                        <a:rPr kumimoji="1" lang="ja-JP" altLang="en-US" sz="1400" b="0" baseline="0" dirty="0">
                          <a:latin typeface="BIZ UDPゴシック" panose="020B0400000000000000" pitchFamily="50" charset="-128"/>
                          <a:ea typeface="BIZ UDPゴシック" panose="020B0400000000000000" pitchFamily="50" charset="-128"/>
                        </a:rPr>
                        <a:t>□生活関連サービス業、娯楽業　　□教育、学習支援業　　□医療、福祉　　</a:t>
                      </a:r>
                      <a:endParaRPr kumimoji="1" lang="en-US" altLang="ja-JP" sz="1400" b="0" baseline="0" dirty="0">
                        <a:latin typeface="BIZ UDPゴシック" panose="020B0400000000000000" pitchFamily="50" charset="-128"/>
                        <a:ea typeface="BIZ UDPゴシック" panose="020B0400000000000000" pitchFamily="50" charset="-128"/>
                      </a:endParaRPr>
                    </a:p>
                    <a:p>
                      <a:pPr marL="0" marR="0" lvl="0" indent="0" algn="l" defTabSz="914400" rtl="0" eaLnBrk="1" fontAlgn="auto" latinLnBrk="0" hangingPunct="1">
                        <a:lnSpc>
                          <a:spcPct val="150000"/>
                        </a:lnSpc>
                        <a:spcBef>
                          <a:spcPts val="0"/>
                        </a:spcBef>
                        <a:spcAft>
                          <a:spcPts val="0"/>
                        </a:spcAft>
                        <a:buClrTx/>
                        <a:buSzTx/>
                        <a:buFontTx/>
                        <a:buNone/>
                        <a:tabLst/>
                        <a:defRPr/>
                      </a:pPr>
                      <a:r>
                        <a:rPr kumimoji="1" lang="ja-JP" altLang="en-US" sz="1400" b="0" baseline="0" dirty="0">
                          <a:latin typeface="BIZ UDPゴシック" panose="020B0400000000000000" pitchFamily="50" charset="-128"/>
                          <a:ea typeface="BIZ UDPゴシック" panose="020B0400000000000000" pitchFamily="50" charset="-128"/>
                        </a:rPr>
                        <a:t>□複合サービス業　　□その他サービス業　　 □その他</a:t>
                      </a:r>
                      <a:endParaRPr kumimoji="1" lang="ja-JP" altLang="en-US" sz="1400" b="0" dirty="0">
                        <a:latin typeface="BIZ UDPゴシック" panose="020B0400000000000000" pitchFamily="50" charset="-128"/>
                        <a:ea typeface="BIZ UDPゴシック" panose="020B0400000000000000" pitchFamily="50" charset="-128"/>
                      </a:endParaRPr>
                    </a:p>
                  </a:txBody>
                  <a:tcPr anchor="ctr"/>
                </a:tc>
                <a:extLst>
                  <a:ext uri="{0D108BD9-81ED-4DB2-BD59-A6C34878D82A}">
                    <a16:rowId xmlns:a16="http://schemas.microsoft.com/office/drawing/2014/main" val="538704947"/>
                  </a:ext>
                </a:extLst>
              </a:tr>
            </a:tbl>
          </a:graphicData>
        </a:graphic>
      </p:graphicFrame>
    </p:spTree>
    <p:extLst>
      <p:ext uri="{BB962C8B-B14F-4D97-AF65-F5344CB8AC3E}">
        <p14:creationId xmlns:p14="http://schemas.microsoft.com/office/powerpoint/2010/main" val="1083162658"/>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3" name="表 2"/>
          <p:cNvGraphicFramePr>
            <a:graphicFrameLocks noGrp="1"/>
          </p:cNvGraphicFramePr>
          <p:nvPr>
            <p:extLst>
              <p:ext uri="{D42A27DB-BD31-4B8C-83A1-F6EECF244321}">
                <p14:modId xmlns:p14="http://schemas.microsoft.com/office/powerpoint/2010/main" val="2437936382"/>
              </p:ext>
            </p:extLst>
          </p:nvPr>
        </p:nvGraphicFramePr>
        <p:xfrm>
          <a:off x="650240" y="1796626"/>
          <a:ext cx="10952479" cy="4165843"/>
        </p:xfrm>
        <a:graphic>
          <a:graphicData uri="http://schemas.openxmlformats.org/drawingml/2006/table">
            <a:tbl>
              <a:tblPr firstRow="1" bandRow="1">
                <a:tableStyleId>{5940675A-B579-460E-94D1-54222C63F5DA}</a:tableStyleId>
              </a:tblPr>
              <a:tblGrid>
                <a:gridCol w="3931659">
                  <a:extLst>
                    <a:ext uri="{9D8B030D-6E8A-4147-A177-3AD203B41FA5}">
                      <a16:colId xmlns:a16="http://schemas.microsoft.com/office/drawing/2014/main" val="2051167132"/>
                    </a:ext>
                  </a:extLst>
                </a:gridCol>
                <a:gridCol w="2012635">
                  <a:extLst>
                    <a:ext uri="{9D8B030D-6E8A-4147-A177-3AD203B41FA5}">
                      <a16:colId xmlns:a16="http://schemas.microsoft.com/office/drawing/2014/main" val="2206249621"/>
                    </a:ext>
                  </a:extLst>
                </a:gridCol>
                <a:gridCol w="2363676">
                  <a:extLst>
                    <a:ext uri="{9D8B030D-6E8A-4147-A177-3AD203B41FA5}">
                      <a16:colId xmlns:a16="http://schemas.microsoft.com/office/drawing/2014/main" val="2799901099"/>
                    </a:ext>
                  </a:extLst>
                </a:gridCol>
                <a:gridCol w="2644509">
                  <a:extLst>
                    <a:ext uri="{9D8B030D-6E8A-4147-A177-3AD203B41FA5}">
                      <a16:colId xmlns:a16="http://schemas.microsoft.com/office/drawing/2014/main" val="1339762544"/>
                    </a:ext>
                  </a:extLst>
                </a:gridCol>
              </a:tblGrid>
              <a:tr h="615596">
                <a:tc>
                  <a:txBody>
                    <a:bodyPr/>
                    <a:lstStyle/>
                    <a:p>
                      <a:pPr algn="ctr"/>
                      <a:r>
                        <a:rPr kumimoji="1" lang="ja-JP" altLang="en-US" b="0" dirty="0">
                          <a:latin typeface="BIZ UDPゴシック" panose="020B0400000000000000" pitchFamily="50" charset="-128"/>
                          <a:ea typeface="BIZ UDPゴシック" panose="020B0400000000000000" pitchFamily="50" charset="-128"/>
                        </a:rPr>
                        <a:t>株主名</a:t>
                      </a:r>
                    </a:p>
                  </a:txBody>
                  <a:tcPr anchor="ctr">
                    <a:solidFill>
                      <a:schemeClr val="bg1">
                        <a:lumMod val="85000"/>
                      </a:schemeClr>
                    </a:solidFill>
                  </a:tcPr>
                </a:tc>
                <a:tc>
                  <a:txBody>
                    <a:bodyPr/>
                    <a:lstStyle/>
                    <a:p>
                      <a:pPr algn="ctr"/>
                      <a:r>
                        <a:rPr kumimoji="1" lang="ja-JP" altLang="en-US" b="0" dirty="0">
                          <a:latin typeface="BIZ UDPゴシック" panose="020B0400000000000000" pitchFamily="50" charset="-128"/>
                          <a:ea typeface="BIZ UDPゴシック" panose="020B0400000000000000" pitchFamily="50" charset="-128"/>
                        </a:rPr>
                        <a:t>株式数</a:t>
                      </a:r>
                    </a:p>
                  </a:txBody>
                  <a:tcPr anchor="ctr">
                    <a:solidFill>
                      <a:schemeClr val="bg1">
                        <a:lumMod val="85000"/>
                      </a:schemeClr>
                    </a:solidFill>
                  </a:tcPr>
                </a:tc>
                <a:tc>
                  <a:txBody>
                    <a:bodyPr/>
                    <a:lstStyle/>
                    <a:p>
                      <a:pPr algn="ctr"/>
                      <a:r>
                        <a:rPr kumimoji="1" lang="ja-JP" altLang="en-US" b="0" dirty="0">
                          <a:latin typeface="BIZ UDPゴシック" panose="020B0400000000000000" pitchFamily="50" charset="-128"/>
                          <a:ea typeface="BIZ UDPゴシック" panose="020B0400000000000000" pitchFamily="50" charset="-128"/>
                        </a:rPr>
                        <a:t>シェア（％）</a:t>
                      </a:r>
                    </a:p>
                  </a:txBody>
                  <a:tcPr anchor="ctr">
                    <a:solidFill>
                      <a:schemeClr val="bg1">
                        <a:lumMod val="85000"/>
                      </a:schemeClr>
                    </a:solidFill>
                  </a:tcPr>
                </a:tc>
                <a:tc>
                  <a:txBody>
                    <a:bodyPr/>
                    <a:lstStyle/>
                    <a:p>
                      <a:pPr algn="ctr"/>
                      <a:r>
                        <a:rPr kumimoji="1" lang="ja-JP" altLang="en-US" b="0" dirty="0">
                          <a:latin typeface="BIZ UDPゴシック" panose="020B0400000000000000" pitchFamily="50" charset="-128"/>
                          <a:ea typeface="BIZ UDPゴシック" panose="020B0400000000000000" pitchFamily="50" charset="-128"/>
                        </a:rPr>
                        <a:t>会社・役員との関係</a:t>
                      </a:r>
                    </a:p>
                  </a:txBody>
                  <a:tcPr anchor="ctr">
                    <a:solidFill>
                      <a:schemeClr val="bg1">
                        <a:lumMod val="85000"/>
                      </a:schemeClr>
                    </a:solidFill>
                  </a:tcPr>
                </a:tc>
                <a:extLst>
                  <a:ext uri="{0D108BD9-81ED-4DB2-BD59-A6C34878D82A}">
                    <a16:rowId xmlns:a16="http://schemas.microsoft.com/office/drawing/2014/main" val="2588367387"/>
                  </a:ext>
                </a:extLst>
              </a:tr>
              <a:tr h="2830563">
                <a:tc>
                  <a:txBody>
                    <a:bodyPr/>
                    <a:lstStyle/>
                    <a:p>
                      <a:pPr marL="0" indent="0">
                        <a:lnSpc>
                          <a:spcPct val="150000"/>
                        </a:lnSpc>
                        <a:buFont typeface="Wingdings" panose="05000000000000000000" pitchFamily="2" charset="2"/>
                        <a:buNone/>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p>
                      <a:pPr marL="0" indent="0">
                        <a:lnSpc>
                          <a:spcPct val="150000"/>
                        </a:lnSpc>
                        <a:buFont typeface="Wingdings" panose="05000000000000000000" pitchFamily="2" charset="2"/>
                        <a:buNone/>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p>
                      <a:pPr marL="0" indent="0">
                        <a:lnSpc>
                          <a:spcPct val="150000"/>
                        </a:lnSpc>
                        <a:buFont typeface="Wingdings" panose="05000000000000000000" pitchFamily="2" charset="2"/>
                        <a:buNone/>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txBody>
                  <a:tcPr/>
                </a:tc>
                <a:tc>
                  <a:txBody>
                    <a:bodyPr/>
                    <a:lstStyle/>
                    <a:p>
                      <a:pPr>
                        <a:lnSpc>
                          <a:spcPct val="150000"/>
                        </a:lnSpc>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p>
                      <a:pPr>
                        <a:lnSpc>
                          <a:spcPct val="150000"/>
                        </a:lnSpc>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p>
                      <a:pPr>
                        <a:lnSpc>
                          <a:spcPct val="150000"/>
                        </a:lnSpc>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txBody>
                  <a:tcPr/>
                </a:tc>
                <a:tc>
                  <a:txBody>
                    <a:bodyPr/>
                    <a:lstStyle/>
                    <a:p>
                      <a:pPr>
                        <a:lnSpc>
                          <a:spcPct val="150000"/>
                        </a:lnSpc>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p>
                      <a:pPr>
                        <a:lnSpc>
                          <a:spcPct val="150000"/>
                        </a:lnSpc>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p>
                      <a:pPr>
                        <a:lnSpc>
                          <a:spcPct val="150000"/>
                        </a:lnSpc>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txBody>
                  <a:tcPr/>
                </a:tc>
                <a:tc>
                  <a:txBody>
                    <a:bodyPr/>
                    <a:lstStyle/>
                    <a:p>
                      <a:pPr>
                        <a:lnSpc>
                          <a:spcPct val="150000"/>
                        </a:lnSpc>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p>
                      <a:pPr>
                        <a:lnSpc>
                          <a:spcPct val="150000"/>
                        </a:lnSpc>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p>
                      <a:pPr>
                        <a:lnSpc>
                          <a:spcPct val="150000"/>
                        </a:lnSpc>
                      </a:pPr>
                      <a:r>
                        <a:rPr kumimoji="1" lang="ja-JP" altLang="en-US" b="0" dirty="0">
                          <a:solidFill>
                            <a:schemeClr val="tx1"/>
                          </a:solidFill>
                          <a:latin typeface="BIZ UDPゴシック" panose="020B0400000000000000" pitchFamily="50" charset="-128"/>
                          <a:ea typeface="BIZ UDPゴシック" panose="020B0400000000000000" pitchFamily="50" charset="-128"/>
                        </a:rPr>
                        <a:t>・</a:t>
                      </a:r>
                      <a:endParaRPr kumimoji="1" lang="en-US" altLang="ja-JP" b="0" dirty="0">
                        <a:solidFill>
                          <a:schemeClr val="tx1"/>
                        </a:solidFill>
                        <a:latin typeface="BIZ UDPゴシック" panose="020B0400000000000000" pitchFamily="50" charset="-128"/>
                        <a:ea typeface="BIZ UDPゴシック" panose="020B0400000000000000" pitchFamily="50" charset="-128"/>
                      </a:endParaRPr>
                    </a:p>
                  </a:txBody>
                  <a:tcPr/>
                </a:tc>
                <a:extLst>
                  <a:ext uri="{0D108BD9-81ED-4DB2-BD59-A6C34878D82A}">
                    <a16:rowId xmlns:a16="http://schemas.microsoft.com/office/drawing/2014/main" val="3762350078"/>
                  </a:ext>
                </a:extLst>
              </a:tr>
              <a:tr h="719684">
                <a:tc>
                  <a:txBody>
                    <a:bodyPr/>
                    <a:lstStyle/>
                    <a:p>
                      <a:pPr algn="ctr"/>
                      <a:r>
                        <a:rPr kumimoji="1" lang="ja-JP" altLang="en-US" b="0" dirty="0">
                          <a:latin typeface="BIZ UDPゴシック" panose="020B0400000000000000" pitchFamily="50" charset="-128"/>
                          <a:ea typeface="BIZ UDPゴシック" panose="020B0400000000000000" pitchFamily="50" charset="-128"/>
                        </a:rPr>
                        <a:t>合計</a:t>
                      </a:r>
                    </a:p>
                  </a:txBody>
                  <a:tcPr anchor="ctr">
                    <a:solidFill>
                      <a:schemeClr val="bg1">
                        <a:lumMod val="85000"/>
                      </a:schemeClr>
                    </a:solidFill>
                  </a:tcPr>
                </a:tc>
                <a:tc>
                  <a:txBody>
                    <a:bodyPr/>
                    <a:lstStyle/>
                    <a:p>
                      <a:pPr algn="l"/>
                      <a:endParaRPr kumimoji="1" lang="ja-JP" altLang="en-US" b="0" dirty="0">
                        <a:solidFill>
                          <a:srgbClr val="FF7C80"/>
                        </a:solidFill>
                        <a:latin typeface="BIZ UDPゴシック" panose="020B0400000000000000" pitchFamily="50" charset="-128"/>
                        <a:ea typeface="BIZ UDPゴシック" panose="020B0400000000000000" pitchFamily="50" charset="-128"/>
                      </a:endParaRPr>
                    </a:p>
                  </a:txBody>
                  <a:tcPr anchor="ctr">
                    <a:solidFill>
                      <a:schemeClr val="bg1">
                        <a:lumMod val="85000"/>
                      </a:schemeClr>
                    </a:solidFill>
                  </a:tcPr>
                </a:tc>
                <a:tc>
                  <a:txBody>
                    <a:bodyPr/>
                    <a:lstStyle/>
                    <a:p>
                      <a:pPr algn="l"/>
                      <a:endParaRPr kumimoji="1" lang="ja-JP" altLang="en-US" b="0" dirty="0">
                        <a:solidFill>
                          <a:srgbClr val="FF7C80"/>
                        </a:solidFill>
                        <a:latin typeface="BIZ UDPゴシック" panose="020B0400000000000000" pitchFamily="50" charset="-128"/>
                        <a:ea typeface="BIZ UDPゴシック" panose="020B0400000000000000" pitchFamily="50" charset="-128"/>
                      </a:endParaRPr>
                    </a:p>
                  </a:txBody>
                  <a:tcPr anchor="ctr">
                    <a:solidFill>
                      <a:schemeClr val="bg1">
                        <a:lumMod val="85000"/>
                      </a:schemeClr>
                    </a:solidFill>
                  </a:tcPr>
                </a:tc>
                <a:tc>
                  <a:txBody>
                    <a:bodyPr/>
                    <a:lstStyle/>
                    <a:p>
                      <a:pPr algn="ctr"/>
                      <a:endParaRPr kumimoji="1" lang="ja-JP" altLang="en-US" b="0" dirty="0">
                        <a:latin typeface="BIZ UDPゴシック" panose="020B0400000000000000" pitchFamily="50" charset="-128"/>
                        <a:ea typeface="BIZ UDPゴシック" panose="020B0400000000000000" pitchFamily="50" charset="-128"/>
                      </a:endParaRPr>
                    </a:p>
                  </a:txBody>
                  <a:tcPr anchor="ctr">
                    <a:solidFill>
                      <a:schemeClr val="bg1">
                        <a:lumMod val="85000"/>
                      </a:schemeClr>
                    </a:solidFill>
                  </a:tcPr>
                </a:tc>
                <a:extLst>
                  <a:ext uri="{0D108BD9-81ED-4DB2-BD59-A6C34878D82A}">
                    <a16:rowId xmlns:a16="http://schemas.microsoft.com/office/drawing/2014/main" val="1627967509"/>
                  </a:ext>
                </a:extLst>
              </a:tr>
            </a:tbl>
          </a:graphicData>
        </a:graphic>
      </p:graphicFrame>
      <p:sp>
        <p:nvSpPr>
          <p:cNvPr id="4" name="テキスト ボックス 3"/>
          <p:cNvSpPr txBox="1"/>
          <p:nvPr/>
        </p:nvSpPr>
        <p:spPr>
          <a:xfrm>
            <a:off x="172720" y="804335"/>
            <a:ext cx="10515600" cy="1015663"/>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a:t>
            </a:r>
            <a:r>
              <a:rPr lang="en-US" altLang="ja-JP" sz="2000" b="1" dirty="0">
                <a:latin typeface="BIZ UDPゴシック" panose="020B0400000000000000" pitchFamily="50" charset="-128"/>
                <a:ea typeface="BIZ UDPゴシック" panose="020B0400000000000000" pitchFamily="50" charset="-128"/>
              </a:rPr>
              <a:t>2</a:t>
            </a:r>
            <a:r>
              <a:rPr lang="ja-JP" altLang="en-US" sz="2000" b="1" dirty="0">
                <a:latin typeface="BIZ UDPゴシック" panose="020B0400000000000000" pitchFamily="50" charset="-128"/>
                <a:ea typeface="BIZ UDPゴシック" panose="020B0400000000000000" pitchFamily="50" charset="-128"/>
              </a:rPr>
              <a:t>）株主構成</a:t>
            </a:r>
            <a:endParaRPr lang="en-US" altLang="ja-JP" sz="2000" b="1" dirty="0">
              <a:latin typeface="BIZ UDPゴシック" panose="020B0400000000000000" pitchFamily="50" charset="-128"/>
              <a:ea typeface="BIZ UDPゴシック" panose="020B0400000000000000" pitchFamily="50" charset="-128"/>
            </a:endParaRPr>
          </a:p>
          <a:p>
            <a:endParaRPr lang="en-US" altLang="ja-JP" sz="2000" b="1" dirty="0">
              <a:latin typeface="BIZ UDPゴシック" panose="020B0400000000000000" pitchFamily="50" charset="-128"/>
              <a:ea typeface="BIZ UDPゴシック" panose="020B0400000000000000" pitchFamily="50" charset="-128"/>
            </a:endParaRPr>
          </a:p>
          <a:p>
            <a:r>
              <a:rPr lang="en-US" altLang="ja-JP" b="1" dirty="0">
                <a:latin typeface="BIZ UDPゴシック" panose="020B0400000000000000" pitchFamily="50" charset="-128"/>
                <a:ea typeface="BIZ UDPゴシック" panose="020B0400000000000000" pitchFamily="50" charset="-128"/>
              </a:rPr>
              <a:t>※ </a:t>
            </a:r>
            <a:r>
              <a:rPr lang="ja-JP" altLang="en-US" b="1" dirty="0">
                <a:latin typeface="BIZ UDPゴシック" panose="020B0400000000000000" pitchFamily="50" charset="-128"/>
                <a:ea typeface="BIZ UDPゴシック" panose="020B0400000000000000" pitchFamily="50" charset="-128"/>
              </a:rPr>
              <a:t>貴社の株主を持ち株数の多い順から記載してください。</a:t>
            </a:r>
            <a:endParaRPr lang="en-US" altLang="ja-JP" b="1" dirty="0">
              <a:latin typeface="BIZ UDPゴシック" panose="020B0400000000000000" pitchFamily="50" charset="-128"/>
              <a:ea typeface="BIZ UDPゴシック" panose="020B0400000000000000" pitchFamily="50" charset="-128"/>
            </a:endParaRPr>
          </a:p>
        </p:txBody>
      </p:sp>
      <p:sp>
        <p:nvSpPr>
          <p:cNvPr id="5" name="タイトル 1"/>
          <p:cNvSpPr txBox="1">
            <a:spLocks/>
          </p:cNvSpPr>
          <p:nvPr/>
        </p:nvSpPr>
        <p:spPr>
          <a:xfrm>
            <a:off x="0" y="-12699"/>
            <a:ext cx="10515600" cy="901700"/>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800" b="1">
                <a:latin typeface="BIZ UDPゴシック" panose="020B0400000000000000" pitchFamily="50" charset="-128"/>
                <a:ea typeface="BIZ UDPゴシック" panose="020B0400000000000000" pitchFamily="50" charset="-128"/>
              </a:rPr>
              <a:t>１．申請人の概要</a:t>
            </a:r>
            <a:endParaRPr lang="ja-JP" altLang="en-US" sz="2800" b="1"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226630026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２．解決したい課題</a:t>
            </a:r>
            <a:endParaRPr kumimoji="1" lang="ja-JP" altLang="en-US" sz="2800" b="1" dirty="0">
              <a:latin typeface="BIZ UDPゴシック" panose="020B0400000000000000" pitchFamily="50" charset="-128"/>
              <a:ea typeface="BIZ UDPゴシック" panose="020B0400000000000000" pitchFamily="50" charset="-128"/>
            </a:endParaRPr>
          </a:p>
        </p:txBody>
      </p:sp>
      <p:sp>
        <p:nvSpPr>
          <p:cNvPr id="7" name="テキスト ボックス 6"/>
          <p:cNvSpPr txBox="1"/>
          <p:nvPr/>
        </p:nvSpPr>
        <p:spPr>
          <a:xfrm>
            <a:off x="345292" y="1646436"/>
            <a:ext cx="11196000" cy="2585323"/>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事業を通じて解決したい「社会や地域の課題」を具体的に記載してください。</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なぜその課題の解決が重要と考えているのか。社会的なニーズや、個人として解決に取り組む背景もあわせて記載してください。</a:t>
            </a:r>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　</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取り組む課題を具体的に設定しており、取り組む必要性を明確に説明できる。</a:t>
            </a:r>
            <a:endParaRPr lang="en-US" altLang="ja-JP"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369438393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３．事業内容</a:t>
            </a:r>
            <a:endParaRPr kumimoji="1" lang="ja-JP" altLang="en-US" sz="2800" b="1" dirty="0">
              <a:latin typeface="BIZ UDPゴシック" panose="020B0400000000000000" pitchFamily="50" charset="-128"/>
              <a:ea typeface="BIZ UDPゴシック" panose="020B0400000000000000" pitchFamily="50" charset="-128"/>
            </a:endParaRPr>
          </a:p>
        </p:txBody>
      </p:sp>
      <p:sp>
        <p:nvSpPr>
          <p:cNvPr id="9" name="テキスト ボックス 8"/>
          <p:cNvSpPr txBox="1"/>
          <p:nvPr/>
        </p:nvSpPr>
        <p:spPr>
          <a:xfrm>
            <a:off x="190500" y="800361"/>
            <a:ext cx="10515600" cy="400110"/>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（１）具体的な事業内容</a:t>
            </a:r>
            <a:endParaRPr lang="en-US" altLang="ja-JP" sz="2000" b="1" dirty="0">
              <a:latin typeface="BIZ UDPゴシック" panose="020B0400000000000000" pitchFamily="50" charset="-128"/>
              <a:ea typeface="BIZ UDPゴシック" panose="020B0400000000000000" pitchFamily="50" charset="-128"/>
            </a:endParaRPr>
          </a:p>
        </p:txBody>
      </p:sp>
      <p:sp>
        <p:nvSpPr>
          <p:cNvPr id="6" name="テキスト ボックス 5"/>
          <p:cNvSpPr txBox="1"/>
          <p:nvPr/>
        </p:nvSpPr>
        <p:spPr>
          <a:xfrm>
            <a:off x="396092" y="1857083"/>
            <a:ext cx="11196000" cy="2308324"/>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課題解決の手段として取り組むビジネス内容について、具体的に記載してください。</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取り組むビジネスが「なぜ課題の解決に繋がるのか」分かるように記載してください。</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事業内容が、社会や地域の課題の打ち手として有効である。</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さまざまな地域で広く活用、応用できる事業内容であり、事業の効果が広く波及する見込みがある。</a:t>
            </a:r>
            <a:endParaRPr lang="en-US" altLang="ja-JP"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2064091603"/>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３．事業内容</a:t>
            </a:r>
            <a:endParaRPr kumimoji="1" lang="ja-JP" altLang="en-US" sz="2800" b="1" dirty="0">
              <a:latin typeface="BIZ UDPゴシック" panose="020B0400000000000000" pitchFamily="50" charset="-128"/>
              <a:ea typeface="BIZ UDPゴシック" panose="020B0400000000000000" pitchFamily="50" charset="-128"/>
            </a:endParaRPr>
          </a:p>
        </p:txBody>
      </p:sp>
      <p:sp>
        <p:nvSpPr>
          <p:cNvPr id="9" name="テキスト ボックス 8"/>
          <p:cNvSpPr txBox="1"/>
          <p:nvPr/>
        </p:nvSpPr>
        <p:spPr>
          <a:xfrm>
            <a:off x="190500" y="800361"/>
            <a:ext cx="10515600" cy="400110"/>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（２）共感の集まるポイント</a:t>
            </a:r>
            <a:endParaRPr lang="en-US" altLang="ja-JP" sz="2000" b="1" dirty="0">
              <a:latin typeface="BIZ UDPゴシック" panose="020B0400000000000000" pitchFamily="50" charset="-128"/>
              <a:ea typeface="BIZ UDPゴシック" panose="020B0400000000000000" pitchFamily="50" charset="-128"/>
            </a:endParaRPr>
          </a:p>
        </p:txBody>
      </p:sp>
      <p:sp>
        <p:nvSpPr>
          <p:cNvPr id="6" name="テキスト ボックス 5"/>
          <p:cNvSpPr txBox="1"/>
          <p:nvPr/>
        </p:nvSpPr>
        <p:spPr>
          <a:xfrm>
            <a:off x="396092" y="1857083"/>
            <a:ext cx="11196000" cy="2031325"/>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事業内容のどういった点に共感し、個人・企業はふるさと納税寄付をすると想定されますか。寄付者の人物像、寄付する理由について記載してください。</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事業内容が、市内外の人々から広く共感の集まる内容である。</a:t>
            </a:r>
            <a:endParaRPr lang="en-US" altLang="ja-JP"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215427231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３．事業内容</a:t>
            </a:r>
            <a:endParaRPr kumimoji="1" lang="ja-JP" altLang="en-US" sz="2800" b="1" dirty="0">
              <a:latin typeface="BIZ UDPゴシック" panose="020B0400000000000000" pitchFamily="50" charset="-128"/>
              <a:ea typeface="BIZ UDPゴシック" panose="020B0400000000000000" pitchFamily="50" charset="-128"/>
            </a:endParaRPr>
          </a:p>
        </p:txBody>
      </p:sp>
      <p:sp>
        <p:nvSpPr>
          <p:cNvPr id="9" name="テキスト ボックス 8"/>
          <p:cNvSpPr txBox="1"/>
          <p:nvPr/>
        </p:nvSpPr>
        <p:spPr>
          <a:xfrm>
            <a:off x="190500" y="800361"/>
            <a:ext cx="10515600" cy="400110"/>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（３）沼田市民をはじめ、人々の持続的でより良い生活に繋がるポイント</a:t>
            </a:r>
            <a:endParaRPr lang="en-US" altLang="ja-JP" sz="2000" b="1" dirty="0">
              <a:latin typeface="BIZ UDPゴシック" panose="020B0400000000000000" pitchFamily="50" charset="-128"/>
              <a:ea typeface="BIZ UDPゴシック" panose="020B0400000000000000" pitchFamily="50" charset="-128"/>
            </a:endParaRPr>
          </a:p>
        </p:txBody>
      </p:sp>
      <p:sp>
        <p:nvSpPr>
          <p:cNvPr id="6" name="テキスト ボックス 5"/>
          <p:cNvSpPr txBox="1"/>
          <p:nvPr/>
        </p:nvSpPr>
        <p:spPr>
          <a:xfrm>
            <a:off x="396092" y="1857083"/>
            <a:ext cx="11196000" cy="1754326"/>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取り組む事業がどういった点で「人々の持続的でより良い生活の実現」につながるのか記載してください。</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事業内容が、沼田市民をはじめ、市内外の人々の持続的でより良い生活の実現につながるものである。</a:t>
            </a:r>
            <a:endParaRPr lang="en-US" altLang="ja-JP"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2683986758"/>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３．事業内容</a:t>
            </a:r>
            <a:endParaRPr kumimoji="1" lang="ja-JP" altLang="en-US" sz="2800" b="1" dirty="0">
              <a:latin typeface="BIZ UDPゴシック" panose="020B0400000000000000" pitchFamily="50" charset="-128"/>
              <a:ea typeface="BIZ UDPゴシック" panose="020B0400000000000000" pitchFamily="50" charset="-128"/>
            </a:endParaRPr>
          </a:p>
        </p:txBody>
      </p:sp>
      <p:sp>
        <p:nvSpPr>
          <p:cNvPr id="9" name="テキスト ボックス 8"/>
          <p:cNvSpPr txBox="1"/>
          <p:nvPr/>
        </p:nvSpPr>
        <p:spPr>
          <a:xfrm>
            <a:off x="190500" y="800361"/>
            <a:ext cx="10515600" cy="400110"/>
          </a:xfrm>
          <a:prstGeom prst="rect">
            <a:avLst/>
          </a:prstGeom>
          <a:noFill/>
        </p:spPr>
        <p:txBody>
          <a:bodyPr wrap="square" rtlCol="0">
            <a:spAutoFit/>
          </a:bodyPr>
          <a:lstStyle/>
          <a:p>
            <a:r>
              <a:rPr lang="ja-JP" altLang="en-US" sz="2000" b="1" dirty="0">
                <a:latin typeface="BIZ UDPゴシック" panose="020B0400000000000000" pitchFamily="50" charset="-128"/>
                <a:ea typeface="BIZ UDPゴシック" panose="020B0400000000000000" pitchFamily="50" charset="-128"/>
              </a:rPr>
              <a:t>（４）効果指標</a:t>
            </a:r>
            <a:endParaRPr lang="en-US" altLang="ja-JP" sz="2000" b="1" dirty="0">
              <a:latin typeface="BIZ UDPゴシック" panose="020B0400000000000000" pitchFamily="50" charset="-128"/>
              <a:ea typeface="BIZ UDPゴシック" panose="020B0400000000000000" pitchFamily="50" charset="-128"/>
            </a:endParaRPr>
          </a:p>
        </p:txBody>
      </p:sp>
      <p:sp>
        <p:nvSpPr>
          <p:cNvPr id="6" name="テキスト ボックス 5"/>
          <p:cNvSpPr txBox="1"/>
          <p:nvPr/>
        </p:nvSpPr>
        <p:spPr>
          <a:xfrm>
            <a:off x="396092" y="1857083"/>
            <a:ext cx="11228061" cy="1754326"/>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効果指標の内容、指標とした理由（なぜ効果指標になるのか）、測定方法について記載してください。</a:t>
            </a:r>
          </a:p>
          <a:p>
            <a:endParaRPr lang="ja-JP" altLang="en-US"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課題解決に向けて、測定可能な効果指標を設定している。</a:t>
            </a:r>
          </a:p>
        </p:txBody>
      </p:sp>
    </p:spTree>
    <p:extLst>
      <p:ext uri="{BB962C8B-B14F-4D97-AF65-F5344CB8AC3E}">
        <p14:creationId xmlns:p14="http://schemas.microsoft.com/office/powerpoint/2010/main" val="215156486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0" y="0"/>
            <a:ext cx="10515600" cy="836427"/>
          </a:xfrm>
        </p:spPr>
        <p:txBody>
          <a:bodyPr>
            <a:normAutofit/>
          </a:bodyPr>
          <a:lstStyle/>
          <a:p>
            <a:r>
              <a:rPr lang="ja-JP" altLang="en-US" sz="2800" b="1" dirty="0">
                <a:latin typeface="BIZ UDPゴシック" panose="020B0400000000000000" pitchFamily="50" charset="-128"/>
                <a:ea typeface="BIZ UDPゴシック" panose="020B0400000000000000" pitchFamily="50" charset="-128"/>
              </a:rPr>
              <a:t>４</a:t>
            </a:r>
            <a:r>
              <a:rPr kumimoji="1" lang="ja-JP" altLang="en-US" sz="2800" b="1" dirty="0">
                <a:latin typeface="BIZ UDPゴシック" panose="020B0400000000000000" pitchFamily="50" charset="-128"/>
                <a:ea typeface="BIZ UDPゴシック" panose="020B0400000000000000" pitchFamily="50" charset="-128"/>
              </a:rPr>
              <a:t>．寄付が必要な理由・実現したいこと</a:t>
            </a:r>
          </a:p>
        </p:txBody>
      </p:sp>
      <p:sp>
        <p:nvSpPr>
          <p:cNvPr id="6" name="テキスト ボックス 5"/>
          <p:cNvSpPr txBox="1"/>
          <p:nvPr/>
        </p:nvSpPr>
        <p:spPr>
          <a:xfrm>
            <a:off x="370692" y="1710452"/>
            <a:ext cx="11196000" cy="2585323"/>
          </a:xfrm>
          <a:prstGeom prst="rect">
            <a:avLst/>
          </a:prstGeom>
          <a:solidFill>
            <a:schemeClr val="accent6">
              <a:lumMod val="20000"/>
              <a:lumOff val="80000"/>
            </a:schemeClr>
          </a:solidFill>
        </p:spPr>
        <p:txBody>
          <a:bodyPr wrap="square" rtlCol="0">
            <a:spAutoFit/>
          </a:bodyPr>
          <a:lstStyle/>
          <a:p>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記載上の注意</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　</a:t>
            </a:r>
            <a:r>
              <a:rPr lang="en-US" altLang="ja-JP" dirty="0">
                <a:latin typeface="BIZ UDPゴシック" panose="020B0400000000000000" pitchFamily="50" charset="-128"/>
                <a:ea typeface="BIZ UDPゴシック" panose="020B0400000000000000" pitchFamily="50" charset="-128"/>
              </a:rPr>
              <a:t>※</a:t>
            </a:r>
            <a:r>
              <a:rPr lang="ja-JP" altLang="en-US" dirty="0">
                <a:latin typeface="BIZ UDPゴシック" panose="020B0400000000000000" pitchFamily="50" charset="-128"/>
                <a:ea typeface="BIZ UDPゴシック" panose="020B0400000000000000" pitchFamily="50" charset="-128"/>
              </a:rPr>
              <a:t>本注意書きは削除可。</a:t>
            </a:r>
          </a:p>
          <a:p>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寄付を通じて取り組みたい地方創生の推進に資するプロジェクトの内容、その背景・理由、その取組により期待される効果、有用性について記載してください。</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資金の使いみちについても具体的に記載してください。（例：パッケージデザイン刷新●●万円、</a:t>
            </a:r>
            <a:r>
              <a:rPr lang="en-US" altLang="ja-JP" dirty="0">
                <a:latin typeface="BIZ UDPゴシック" panose="020B0400000000000000" pitchFamily="50" charset="-128"/>
                <a:ea typeface="BIZ UDPゴシック" panose="020B0400000000000000" pitchFamily="50" charset="-128"/>
              </a:rPr>
              <a:t>SNS</a:t>
            </a:r>
            <a:r>
              <a:rPr lang="ja-JP" altLang="en-US" dirty="0">
                <a:latin typeface="BIZ UDPゴシック" panose="020B0400000000000000" pitchFamily="50" charset="-128"/>
                <a:ea typeface="BIZ UDPゴシック" panose="020B0400000000000000" pitchFamily="50" charset="-128"/>
              </a:rPr>
              <a:t>広告●●万円、販促イベント開催費用●●万円　等）</a:t>
            </a:r>
            <a:endParaRPr lang="en-US" altLang="ja-JP" dirty="0">
              <a:latin typeface="BIZ UDPゴシック" panose="020B0400000000000000" pitchFamily="50" charset="-128"/>
              <a:ea typeface="BIZ UDPゴシック" panose="020B0400000000000000" pitchFamily="50" charset="-128"/>
            </a:endParaRPr>
          </a:p>
          <a:p>
            <a:endParaRPr lang="en-US" altLang="ja-JP" dirty="0">
              <a:latin typeface="BIZ UDPゴシック" panose="020B0400000000000000" pitchFamily="50" charset="-128"/>
              <a:ea typeface="BIZ UDPゴシック" panose="020B0400000000000000" pitchFamily="50" charset="-128"/>
            </a:endParaRPr>
          </a:p>
          <a:p>
            <a:r>
              <a:rPr lang="ja-JP" altLang="en-US" dirty="0">
                <a:latin typeface="BIZ UDPゴシック" panose="020B0400000000000000" pitchFamily="50" charset="-128"/>
                <a:ea typeface="BIZ UDPゴシック" panose="020B0400000000000000" pitchFamily="50" charset="-128"/>
              </a:rPr>
              <a:t>（評価のポイント）</a:t>
            </a:r>
            <a:endParaRPr lang="en-US" altLang="ja-JP" dirty="0">
              <a:latin typeface="BIZ UDPゴシック" panose="020B0400000000000000" pitchFamily="50" charset="-128"/>
              <a:ea typeface="BIZ UDPゴシック" panose="020B0400000000000000" pitchFamily="50" charset="-128"/>
            </a:endParaRPr>
          </a:p>
          <a:p>
            <a:pPr marL="285750" indent="-285750">
              <a:buFont typeface="Wingdings" panose="05000000000000000000" pitchFamily="2" charset="2"/>
              <a:buChar char="l"/>
            </a:pPr>
            <a:r>
              <a:rPr lang="ja-JP" altLang="en-US" dirty="0">
                <a:latin typeface="BIZ UDPゴシック" panose="020B0400000000000000" pitchFamily="50" charset="-128"/>
                <a:ea typeface="BIZ UDPゴシック" panose="020B0400000000000000" pitchFamily="50" charset="-128"/>
              </a:rPr>
              <a:t>寄付を通じた支援が必要であり、取り組む内容が今後の事業成長において効果的と期待できる。</a:t>
            </a:r>
            <a:endParaRPr lang="en-US" altLang="ja-JP" dirty="0">
              <a:latin typeface="BIZ UDPゴシック" panose="020B0400000000000000" pitchFamily="50" charset="-128"/>
              <a:ea typeface="BIZ UDPゴシック" panose="020B0400000000000000" pitchFamily="50" charset="-128"/>
            </a:endParaRPr>
          </a:p>
        </p:txBody>
      </p:sp>
    </p:spTree>
    <p:extLst>
      <p:ext uri="{BB962C8B-B14F-4D97-AF65-F5344CB8AC3E}">
        <p14:creationId xmlns:p14="http://schemas.microsoft.com/office/powerpoint/2010/main" val="1008857862"/>
      </p:ext>
    </p:extLst>
  </p:cSld>
  <p:clrMapOvr>
    <a:masterClrMapping/>
  </p:clrMapOvr>
</p:sld>
</file>

<file path=ppt/theme/theme1.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2362</TotalTime>
  <Words>1633</Words>
  <Application>Microsoft Office PowerPoint</Application>
  <PresentationFormat>ワイド画面</PresentationFormat>
  <Paragraphs>173</Paragraphs>
  <Slides>15</Slides>
  <Notes>0</Notes>
  <HiddenSlides>0</HiddenSlides>
  <MMClips>0</MMClips>
  <ScaleCrop>false</ScaleCrop>
  <HeadingPairs>
    <vt:vector size="6" baseType="variant">
      <vt:variant>
        <vt:lpstr>使用されているフォント</vt:lpstr>
      </vt:variant>
      <vt:variant>
        <vt:i4>5</vt:i4>
      </vt:variant>
      <vt:variant>
        <vt:lpstr>テーマ</vt:lpstr>
      </vt:variant>
      <vt:variant>
        <vt:i4>1</vt:i4>
      </vt:variant>
      <vt:variant>
        <vt:lpstr>スライド タイトル</vt:lpstr>
      </vt:variant>
      <vt:variant>
        <vt:i4>15</vt:i4>
      </vt:variant>
    </vt:vector>
  </HeadingPairs>
  <TitlesOfParts>
    <vt:vector size="21" baseType="lpstr">
      <vt:lpstr>BIZ UDPゴシック</vt:lpstr>
      <vt:lpstr>游ゴシック</vt:lpstr>
      <vt:lpstr>游ゴシック Light</vt:lpstr>
      <vt:lpstr>Arial</vt:lpstr>
      <vt:lpstr>Wingdings</vt:lpstr>
      <vt:lpstr>Office テーマ</vt:lpstr>
      <vt:lpstr>森林文化都市ぬまたソーシャルイノベーター支援事業</vt:lpstr>
      <vt:lpstr>１．申請人の概要</vt:lpstr>
      <vt:lpstr>PowerPoint プレゼンテーション</vt:lpstr>
      <vt:lpstr>２．解決したい課題</vt:lpstr>
      <vt:lpstr>３．事業内容</vt:lpstr>
      <vt:lpstr>３．事業内容</vt:lpstr>
      <vt:lpstr>３．事業内容</vt:lpstr>
      <vt:lpstr>３．事業内容</vt:lpstr>
      <vt:lpstr>４．寄付が必要な理由・実現したいこと</vt:lpstr>
      <vt:lpstr>５．寄付を集めるための取り組み</vt:lpstr>
      <vt:lpstr>５．寄付を集めるための取り組み</vt:lpstr>
      <vt:lpstr>５．寄付を集めるための取り組み</vt:lpstr>
      <vt:lpstr>６．事業の継続性</vt:lpstr>
      <vt:lpstr>６．事業の継続性</vt:lpstr>
      <vt:lpstr>7．その他（任意）</vt:lpstr>
    </vt:vector>
  </TitlesOfParts>
  <Company>福岡市役所</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福岡市 研究開発型スタートアップ 成長支援事業</dc:title>
  <dc:creator>FINE_User</dc:creator>
  <cp:lastModifiedBy>小林　正樹</cp:lastModifiedBy>
  <cp:revision>196</cp:revision>
  <cp:lastPrinted>2024-04-04T09:08:29Z</cp:lastPrinted>
  <dcterms:created xsi:type="dcterms:W3CDTF">2020-07-06T04:18:04Z</dcterms:created>
  <dcterms:modified xsi:type="dcterms:W3CDTF">2025-05-08T01:18:10Z</dcterms:modified>
</cp:coreProperties>
</file>

<file path=docProps/thumbnail.jpeg>
</file>