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7"/>
  </p:handoutMasterIdLst>
  <p:sldIdLst>
    <p:sldId id="311" r:id="rId2"/>
    <p:sldId id="278" r:id="rId3"/>
    <p:sldId id="308" r:id="rId4"/>
    <p:sldId id="282" r:id="rId5"/>
    <p:sldId id="289" r:id="rId6"/>
    <p:sldId id="295" r:id="rId7"/>
    <p:sldId id="301" r:id="rId8"/>
    <p:sldId id="307" r:id="rId9"/>
    <p:sldId id="296" r:id="rId10"/>
    <p:sldId id="304" r:id="rId11"/>
    <p:sldId id="312" r:id="rId12"/>
    <p:sldId id="313" r:id="rId13"/>
    <p:sldId id="299" r:id="rId14"/>
    <p:sldId id="303" r:id="rId15"/>
    <p:sldId id="298" r:id="rId16"/>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小林　正樹" initials="小林　正樹" lastIdx="2" clrIdx="0">
    <p:extLst>
      <p:ext uri="{19B8F6BF-5375-455C-9EA6-DF929625EA0E}">
        <p15:presenceInfo xmlns:p15="http://schemas.microsoft.com/office/powerpoint/2012/main" userId="S-1-5-21-1275210071-790525478-725345543-733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7C80"/>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95" autoAdjust="0"/>
    <p:restoredTop sz="94660"/>
  </p:normalViewPr>
  <p:slideViewPr>
    <p:cSldViewPr snapToGrid="0" showGuides="1">
      <p:cViewPr varScale="1">
        <p:scale>
          <a:sx n="71" d="100"/>
          <a:sy n="71" d="100"/>
        </p:scale>
        <p:origin x="714" y="60"/>
      </p:cViewPr>
      <p:guideLst>
        <p:guide orient="horz" pos="2137"/>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2"/>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6039" y="2"/>
            <a:ext cx="2949575" cy="498475"/>
          </a:xfrm>
          <a:prstGeom prst="rect">
            <a:avLst/>
          </a:prstGeom>
        </p:spPr>
        <p:txBody>
          <a:bodyPr vert="horz" lIns="91440" tIns="45720" rIns="91440" bIns="45720" rtlCol="0"/>
          <a:lstStyle>
            <a:lvl1pPr algn="r">
              <a:defRPr sz="1200"/>
            </a:lvl1pPr>
          </a:lstStyle>
          <a:p>
            <a:fld id="{B07C917D-D306-4B70-A957-41C91B2EED20}" type="datetimeFigureOut">
              <a:rPr kumimoji="1" lang="ja-JP" altLang="en-US" smtClean="0"/>
              <a:t>2026/5/7</a:t>
            </a:fld>
            <a:endParaRPr kumimoji="1" lang="ja-JP" altLang="en-US"/>
          </a:p>
        </p:txBody>
      </p:sp>
      <p:sp>
        <p:nvSpPr>
          <p:cNvPr id="4" name="フッター プレースホルダー 3"/>
          <p:cNvSpPr>
            <a:spLocks noGrp="1"/>
          </p:cNvSpPr>
          <p:nvPr>
            <p:ph type="ftr" sz="quarter" idx="2"/>
          </p:nvPr>
        </p:nvSpPr>
        <p:spPr>
          <a:xfrm>
            <a:off x="1" y="9440865"/>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39" y="9440865"/>
            <a:ext cx="2949575" cy="498475"/>
          </a:xfrm>
          <a:prstGeom prst="rect">
            <a:avLst/>
          </a:prstGeom>
        </p:spPr>
        <p:txBody>
          <a:bodyPr vert="horz" lIns="91440" tIns="45720" rIns="91440" bIns="45720" rtlCol="0" anchor="b"/>
          <a:lstStyle>
            <a:lvl1pPr algn="r">
              <a:defRPr sz="1200"/>
            </a:lvl1pPr>
          </a:lstStyle>
          <a:p>
            <a:fld id="{35D0CD6E-DAFF-475D-A8FD-4B9F0A07B443}" type="slidenum">
              <a:rPr kumimoji="1" lang="ja-JP" altLang="en-US" smtClean="0"/>
              <a:t>‹#›</a:t>
            </a:fld>
            <a:endParaRPr kumimoji="1" lang="ja-JP" altLang="en-US"/>
          </a:p>
        </p:txBody>
      </p:sp>
    </p:spTree>
    <p:extLst>
      <p:ext uri="{BB962C8B-B14F-4D97-AF65-F5344CB8AC3E}">
        <p14:creationId xmlns:p14="http://schemas.microsoft.com/office/powerpoint/2010/main" val="314979680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FF14B284-BDCC-4865-9B58-9DEEC07A18BD}" type="datetimeFigureOut">
              <a:rPr kumimoji="1" lang="ja-JP" altLang="en-US" smtClean="0"/>
              <a:t>2026/5/7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3699252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F14B284-BDCC-4865-9B58-9DEEC07A18BD}" type="datetimeFigureOut">
              <a:rPr kumimoji="1" lang="ja-JP" altLang="en-US" smtClean="0"/>
              <a:t>2026/5/7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2685663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F14B284-BDCC-4865-9B58-9DEEC07A18BD}" type="datetimeFigureOut">
              <a:rPr kumimoji="1" lang="ja-JP" altLang="en-US" smtClean="0"/>
              <a:t>2026/5/7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3711302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F14B284-BDCC-4865-9B58-9DEEC07A18BD}" type="datetimeFigureOut">
              <a:rPr kumimoji="1" lang="ja-JP" altLang="en-US" smtClean="0"/>
              <a:t>2026/5/7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841538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F14B284-BDCC-4865-9B58-9DEEC07A18BD}" type="datetimeFigureOut">
              <a:rPr kumimoji="1" lang="ja-JP" altLang="en-US" smtClean="0"/>
              <a:t>2026/5/7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242467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F14B284-BDCC-4865-9B58-9DEEC07A18BD}" type="datetimeFigureOut">
              <a:rPr kumimoji="1" lang="ja-JP" altLang="en-US" smtClean="0"/>
              <a:t>2026/5/7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83910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FF14B284-BDCC-4865-9B58-9DEEC07A18BD}" type="datetimeFigureOut">
              <a:rPr kumimoji="1" lang="ja-JP" altLang="en-US" smtClean="0"/>
              <a:t>2026/5/7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373399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FF14B284-BDCC-4865-9B58-9DEEC07A18BD}" type="datetimeFigureOut">
              <a:rPr kumimoji="1" lang="ja-JP" altLang="en-US" smtClean="0"/>
              <a:t>2026/5/7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3182686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F14B284-BDCC-4865-9B58-9DEEC07A18BD}" type="datetimeFigureOut">
              <a:rPr kumimoji="1" lang="ja-JP" altLang="en-US" smtClean="0"/>
              <a:t>2026/5/7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455556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F14B284-BDCC-4865-9B58-9DEEC07A18BD}" type="datetimeFigureOut">
              <a:rPr kumimoji="1" lang="ja-JP" altLang="en-US" smtClean="0"/>
              <a:t>2026/5/7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3172080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F14B284-BDCC-4865-9B58-9DEEC07A18BD}" type="datetimeFigureOut">
              <a:rPr kumimoji="1" lang="ja-JP" altLang="en-US" smtClean="0"/>
              <a:t>2026/5/7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1031483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14B284-BDCC-4865-9B58-9DEEC07A18BD}" type="datetimeFigureOut">
              <a:rPr kumimoji="1" lang="ja-JP" altLang="en-US" smtClean="0"/>
              <a:t>2026/5/7</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26190779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648691" y="223024"/>
            <a:ext cx="9144000" cy="704250"/>
          </a:xfrm>
        </p:spPr>
        <p:txBody>
          <a:bodyPr>
            <a:normAutofit/>
          </a:bodyPr>
          <a:lstStyle/>
          <a:p>
            <a:r>
              <a:rPr kumimoji="1" lang="ja-JP" altLang="en-US" sz="2400" b="1" dirty="0">
                <a:latin typeface="BIZ UDPゴシック" panose="020B0400000000000000" pitchFamily="50" charset="-128"/>
                <a:ea typeface="BIZ UDPゴシック" panose="020B0400000000000000" pitchFamily="50" charset="-128"/>
              </a:rPr>
              <a:t>森林文化都市ぬまたソーシャルイノベーター支援事業</a:t>
            </a:r>
          </a:p>
        </p:txBody>
      </p:sp>
      <p:sp>
        <p:nvSpPr>
          <p:cNvPr id="4" name="サブタイトル 2"/>
          <p:cNvSpPr txBox="1">
            <a:spLocks/>
          </p:cNvSpPr>
          <p:nvPr/>
        </p:nvSpPr>
        <p:spPr>
          <a:xfrm>
            <a:off x="1103969" y="4498217"/>
            <a:ext cx="10395301" cy="2228735"/>
          </a:xfrm>
          <a:prstGeom prst="rect">
            <a:avLst/>
          </a:prstGeom>
          <a:solidFill>
            <a:schemeClr val="accent6">
              <a:lumMod val="20000"/>
              <a:lumOff val="80000"/>
            </a:schemeClr>
          </a:solidFill>
        </p:spPr>
        <p:txBody>
          <a:bodyPr vert="horz" lIns="91440" tIns="45720" rIns="91440" bIns="45720" rtlCol="0" anchor="ctr" anchorCtr="1">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ct val="100000"/>
              </a:lnSpc>
            </a:pPr>
            <a:r>
              <a:rPr lang="en-US" altLang="ja-JP" sz="1800" dirty="0">
                <a:latin typeface="BIZ UDPゴシック" panose="020B0400000000000000" pitchFamily="50" charset="-128"/>
                <a:ea typeface="BIZ UDPゴシック" panose="020B0400000000000000" pitchFamily="50" charset="-128"/>
              </a:rPr>
              <a:t>【</a:t>
            </a:r>
            <a:r>
              <a:rPr lang="ja-JP" altLang="en-US" sz="1800" dirty="0">
                <a:latin typeface="BIZ UDPゴシック" panose="020B0400000000000000" pitchFamily="50" charset="-128"/>
                <a:ea typeface="BIZ UDPゴシック" panose="020B0400000000000000" pitchFamily="50" charset="-128"/>
              </a:rPr>
              <a:t>記載上の注意</a:t>
            </a:r>
            <a:r>
              <a:rPr lang="en-US" altLang="ja-JP" sz="1800" dirty="0">
                <a:latin typeface="BIZ UDPゴシック" panose="020B0400000000000000" pitchFamily="50" charset="-128"/>
                <a:ea typeface="BIZ UDPゴシック" panose="020B0400000000000000" pitchFamily="50" charset="-128"/>
              </a:rPr>
              <a:t>】</a:t>
            </a:r>
            <a:r>
              <a:rPr lang="ja-JP" altLang="en-US" sz="1800" dirty="0">
                <a:latin typeface="BIZ UDPゴシック" panose="020B0400000000000000" pitchFamily="50" charset="-128"/>
                <a:ea typeface="BIZ UDPゴシック" panose="020B0400000000000000" pitchFamily="50" charset="-128"/>
              </a:rPr>
              <a:t>　</a:t>
            </a:r>
            <a:r>
              <a:rPr lang="en-US" altLang="ja-JP" sz="1800" dirty="0">
                <a:latin typeface="BIZ UDPゴシック" panose="020B0400000000000000" pitchFamily="50" charset="-128"/>
                <a:ea typeface="BIZ UDPゴシック" panose="020B0400000000000000" pitchFamily="50" charset="-128"/>
              </a:rPr>
              <a:t>※</a:t>
            </a:r>
            <a:r>
              <a:rPr lang="ja-JP" altLang="en-US" sz="1800" dirty="0">
                <a:latin typeface="BIZ UDPゴシック" panose="020B0400000000000000" pitchFamily="50" charset="-128"/>
                <a:ea typeface="BIZ UDPゴシック" panose="020B0400000000000000" pitchFamily="50" charset="-128"/>
              </a:rPr>
              <a:t>本注意書きは削除可。</a:t>
            </a:r>
            <a:endParaRPr lang="en-US" altLang="ja-JP" sz="1800" dirty="0">
              <a:latin typeface="BIZ UDPゴシック" panose="020B0400000000000000" pitchFamily="50" charset="-128"/>
              <a:ea typeface="BIZ UDPゴシック" panose="020B0400000000000000" pitchFamily="50" charset="-128"/>
            </a:endParaRPr>
          </a:p>
          <a:p>
            <a:pPr marL="285750" indent="-285750" algn="l">
              <a:lnSpc>
                <a:spcPct val="100000"/>
              </a:lnSpc>
              <a:buFont typeface="Wingdings" panose="05000000000000000000" pitchFamily="2" charset="2"/>
              <a:buChar char="l"/>
            </a:pPr>
            <a:r>
              <a:rPr lang="ja-JP" altLang="en-US" sz="1800" dirty="0">
                <a:latin typeface="BIZ UDPゴシック" panose="020B0400000000000000" pitchFamily="50" charset="-128"/>
                <a:ea typeface="BIZ UDPゴシック" panose="020B0400000000000000" pitchFamily="50" charset="-128"/>
              </a:rPr>
              <a:t>事業計画書を作成する際は、必ずホームページに掲載している要項や</a:t>
            </a:r>
            <a:r>
              <a:rPr lang="en-US" altLang="ja-JP" sz="1800" dirty="0">
                <a:latin typeface="BIZ UDPゴシック" panose="020B0400000000000000" pitchFamily="50" charset="-128"/>
                <a:ea typeface="BIZ UDPゴシック" panose="020B0400000000000000" pitchFamily="50" charset="-128"/>
              </a:rPr>
              <a:t>FAQ</a:t>
            </a:r>
            <a:r>
              <a:rPr lang="ja-JP" altLang="en-US" sz="1800" dirty="0">
                <a:latin typeface="BIZ UDPゴシック" panose="020B0400000000000000" pitchFamily="50" charset="-128"/>
                <a:ea typeface="BIZ UDPゴシック" panose="020B0400000000000000" pitchFamily="50" charset="-128"/>
              </a:rPr>
              <a:t>をご覧ください。</a:t>
            </a:r>
            <a:endParaRPr lang="en-US" altLang="ja-JP" sz="1800" dirty="0">
              <a:latin typeface="BIZ UDPゴシック" panose="020B0400000000000000" pitchFamily="50" charset="-128"/>
              <a:ea typeface="BIZ UDPゴシック" panose="020B0400000000000000" pitchFamily="50" charset="-128"/>
            </a:endParaRPr>
          </a:p>
          <a:p>
            <a:pPr marL="285750" indent="-285750" algn="l">
              <a:lnSpc>
                <a:spcPct val="100000"/>
              </a:lnSpc>
              <a:buFont typeface="Wingdings" panose="05000000000000000000" pitchFamily="2" charset="2"/>
              <a:buChar char="l"/>
            </a:pPr>
            <a:r>
              <a:rPr lang="ja-JP" altLang="en-US" sz="1800" dirty="0">
                <a:latin typeface="BIZ UDPゴシック" panose="020B0400000000000000" pitchFamily="50" charset="-128"/>
                <a:ea typeface="BIZ UDPゴシック" panose="020B0400000000000000" pitchFamily="50" charset="-128"/>
              </a:rPr>
              <a:t>目標総額は、２</a:t>
            </a:r>
            <a:r>
              <a:rPr lang="en-US" altLang="ja-JP" sz="1800" dirty="0">
                <a:latin typeface="BIZ UDPゴシック" panose="020B0400000000000000" pitchFamily="50" charset="-128"/>
                <a:ea typeface="BIZ UDPゴシック" panose="020B0400000000000000" pitchFamily="50" charset="-128"/>
              </a:rPr>
              <a:t>,000</a:t>
            </a:r>
            <a:r>
              <a:rPr lang="ja-JP" altLang="en-US" sz="1800" dirty="0">
                <a:latin typeface="BIZ UDPゴシック" panose="020B0400000000000000" pitchFamily="50" charset="-128"/>
                <a:ea typeface="BIZ UDPゴシック" panose="020B0400000000000000" pitchFamily="50" charset="-128"/>
              </a:rPr>
              <a:t>万円を超えない範囲で設定してください。（</a:t>
            </a:r>
            <a:r>
              <a:rPr lang="en-US" altLang="ja-JP" sz="1800" dirty="0">
                <a:latin typeface="BIZ UDPゴシック" panose="020B0400000000000000" pitchFamily="50" charset="-128"/>
                <a:ea typeface="BIZ UDPゴシック" panose="020B0400000000000000" pitchFamily="50" charset="-128"/>
              </a:rPr>
              <a:t>※</a:t>
            </a:r>
            <a:r>
              <a:rPr lang="ja-JP" altLang="en-US" sz="1800" dirty="0">
                <a:latin typeface="BIZ UDPゴシック" panose="020B0400000000000000" pitchFamily="50" charset="-128"/>
                <a:ea typeface="BIZ UDPゴシック" panose="020B0400000000000000" pitchFamily="50" charset="-128"/>
              </a:rPr>
              <a:t>個人版は、</a:t>
            </a:r>
            <a:r>
              <a:rPr lang="en-US" altLang="ja-JP" sz="1800" dirty="0">
                <a:latin typeface="BIZ UDPゴシック" panose="020B0400000000000000" pitchFamily="50" charset="-128"/>
                <a:ea typeface="BIZ UDPゴシック" panose="020B0400000000000000" pitchFamily="50" charset="-128"/>
              </a:rPr>
              <a:t>100</a:t>
            </a:r>
            <a:r>
              <a:rPr lang="ja-JP" altLang="en-US" sz="1800" dirty="0">
                <a:latin typeface="BIZ UDPゴシック" panose="020B0400000000000000" pitchFamily="50" charset="-128"/>
                <a:ea typeface="BIZ UDPゴシック" panose="020B0400000000000000" pitchFamily="50" charset="-128"/>
              </a:rPr>
              <a:t>万円以上、１，０</a:t>
            </a:r>
            <a:r>
              <a:rPr lang="en-US" altLang="ja-JP" sz="1800" dirty="0">
                <a:latin typeface="BIZ UDPゴシック" panose="020B0400000000000000" pitchFamily="50" charset="-128"/>
                <a:ea typeface="BIZ UDPゴシック" panose="020B0400000000000000" pitchFamily="50" charset="-128"/>
              </a:rPr>
              <a:t>00</a:t>
            </a:r>
            <a:r>
              <a:rPr lang="ja-JP" altLang="en-US" sz="1800" dirty="0">
                <a:latin typeface="BIZ UDPゴシック" panose="020B0400000000000000" pitchFamily="50" charset="-128"/>
                <a:ea typeface="BIZ UDPゴシック" panose="020B0400000000000000" pitchFamily="50" charset="-128"/>
              </a:rPr>
              <a:t>万円以下で設定してください。）</a:t>
            </a:r>
          </a:p>
          <a:p>
            <a:pPr marL="285750" indent="-285750" algn="l">
              <a:lnSpc>
                <a:spcPct val="100000"/>
              </a:lnSpc>
              <a:buFont typeface="Wingdings" panose="05000000000000000000" pitchFamily="2" charset="2"/>
              <a:buChar char="l"/>
            </a:pPr>
            <a:r>
              <a:rPr lang="ja-JP" altLang="en-US" sz="1800" dirty="0">
                <a:latin typeface="BIZ UDPゴシック" panose="020B0400000000000000" pitchFamily="50" charset="-128"/>
                <a:ea typeface="BIZ UDPゴシック" panose="020B0400000000000000" pitchFamily="50" charset="-128"/>
              </a:rPr>
              <a:t>本事業計画書をもとに、審査を行います。様式は適宜、ページ数（最大</a:t>
            </a:r>
            <a:r>
              <a:rPr lang="en-US" altLang="ja-JP" sz="1800" dirty="0">
                <a:latin typeface="BIZ UDPゴシック" panose="020B0400000000000000" pitchFamily="50" charset="-128"/>
                <a:ea typeface="BIZ UDPゴシック" panose="020B0400000000000000" pitchFamily="50" charset="-128"/>
              </a:rPr>
              <a:t>20</a:t>
            </a:r>
            <a:r>
              <a:rPr lang="ja-JP" altLang="en-US" sz="1800" dirty="0">
                <a:latin typeface="BIZ UDPゴシック" panose="020B0400000000000000" pitchFamily="50" charset="-128"/>
                <a:ea typeface="BIZ UDPゴシック" panose="020B0400000000000000" pitchFamily="50" charset="-128"/>
              </a:rPr>
              <a:t>ページ程度）、レイアウト等を変更して構いません。</a:t>
            </a:r>
            <a:endParaRPr lang="en-US" altLang="ja-JP" sz="1800" dirty="0">
              <a:latin typeface="BIZ UDPゴシック" panose="020B0400000000000000" pitchFamily="50" charset="-128"/>
              <a:ea typeface="BIZ UDPゴシック" panose="020B0400000000000000" pitchFamily="50" charset="-128"/>
            </a:endParaRPr>
          </a:p>
        </p:txBody>
      </p:sp>
      <p:sp>
        <p:nvSpPr>
          <p:cNvPr id="6" name="テキスト ボックス 5"/>
          <p:cNvSpPr txBox="1"/>
          <p:nvPr/>
        </p:nvSpPr>
        <p:spPr>
          <a:xfrm>
            <a:off x="7634377" y="74781"/>
            <a:ext cx="4287329" cy="338554"/>
          </a:xfrm>
          <a:prstGeom prst="rect">
            <a:avLst/>
          </a:prstGeom>
          <a:noFill/>
        </p:spPr>
        <p:txBody>
          <a:bodyPr wrap="square" rtlCol="0">
            <a:spAutoFit/>
          </a:bodyPr>
          <a:lstStyle/>
          <a:p>
            <a:pPr algn="r"/>
            <a:r>
              <a:rPr kumimoji="1" lang="ja-JP" altLang="en-US" sz="1600" b="1" dirty="0">
                <a:latin typeface="BIZ UDPゴシック" panose="020B0400000000000000" pitchFamily="50" charset="-128"/>
                <a:ea typeface="BIZ UDPゴシック" panose="020B0400000000000000" pitchFamily="50" charset="-128"/>
              </a:rPr>
              <a:t>参考様式　事業計画書</a:t>
            </a:r>
          </a:p>
        </p:txBody>
      </p:sp>
      <p:graphicFrame>
        <p:nvGraphicFramePr>
          <p:cNvPr id="11" name="表 10"/>
          <p:cNvGraphicFramePr>
            <a:graphicFrameLocks noGrp="1"/>
          </p:cNvGraphicFramePr>
          <p:nvPr>
            <p:extLst>
              <p:ext uri="{D42A27DB-BD31-4B8C-83A1-F6EECF244321}">
                <p14:modId xmlns:p14="http://schemas.microsoft.com/office/powerpoint/2010/main" val="2671223929"/>
              </p:ext>
            </p:extLst>
          </p:nvPr>
        </p:nvGraphicFramePr>
        <p:xfrm>
          <a:off x="1103970" y="1124225"/>
          <a:ext cx="10395301" cy="3236760"/>
        </p:xfrm>
        <a:graphic>
          <a:graphicData uri="http://schemas.openxmlformats.org/drawingml/2006/table">
            <a:tbl>
              <a:tblPr firstRow="1" bandRow="1">
                <a:tableStyleId>{5940675A-B579-460E-94D1-54222C63F5DA}</a:tableStyleId>
              </a:tblPr>
              <a:tblGrid>
                <a:gridCol w="2127745">
                  <a:extLst>
                    <a:ext uri="{9D8B030D-6E8A-4147-A177-3AD203B41FA5}">
                      <a16:colId xmlns:a16="http://schemas.microsoft.com/office/drawing/2014/main" val="3146460803"/>
                    </a:ext>
                  </a:extLst>
                </a:gridCol>
                <a:gridCol w="4133778">
                  <a:extLst>
                    <a:ext uri="{9D8B030D-6E8A-4147-A177-3AD203B41FA5}">
                      <a16:colId xmlns:a16="http://schemas.microsoft.com/office/drawing/2014/main" val="2386070037"/>
                    </a:ext>
                  </a:extLst>
                </a:gridCol>
                <a:gridCol w="4133778">
                  <a:extLst>
                    <a:ext uri="{9D8B030D-6E8A-4147-A177-3AD203B41FA5}">
                      <a16:colId xmlns:a16="http://schemas.microsoft.com/office/drawing/2014/main" val="2490763719"/>
                    </a:ext>
                  </a:extLst>
                </a:gridCol>
              </a:tblGrid>
              <a:tr h="692146">
                <a:tc>
                  <a:txBody>
                    <a:bodyPr/>
                    <a:lstStyle/>
                    <a:p>
                      <a:r>
                        <a:rPr kumimoji="1" lang="ja-JP" altLang="en-US" sz="1600" b="0" dirty="0">
                          <a:latin typeface="BIZ UDPゴシック" panose="020B0400000000000000" pitchFamily="50" charset="-128"/>
                          <a:ea typeface="BIZ UDPゴシック" panose="020B0400000000000000" pitchFamily="50" charset="-128"/>
                        </a:rPr>
                        <a:t>法人名・屋号</a:t>
                      </a:r>
                    </a:p>
                  </a:txBody>
                  <a:tcPr anchor="ctr">
                    <a:solidFill>
                      <a:schemeClr val="bg1">
                        <a:lumMod val="85000"/>
                      </a:schemeClr>
                    </a:solidFill>
                  </a:tcPr>
                </a:tc>
                <a:tc gridSpan="2">
                  <a:txBody>
                    <a:bodyPr/>
                    <a:lstStyle/>
                    <a:p>
                      <a:endParaRPr kumimoji="1" lang="ja-JP" altLang="en-US" sz="1600" b="0" dirty="0">
                        <a:solidFill>
                          <a:srgbClr val="FF7C80"/>
                        </a:solidFill>
                        <a:latin typeface="BIZ UDPゴシック" panose="020B0400000000000000" pitchFamily="50" charset="-128"/>
                        <a:ea typeface="BIZ UDPゴシック" panose="020B0400000000000000"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370685490"/>
                  </a:ext>
                </a:extLst>
              </a:tr>
              <a:tr h="692146">
                <a:tc>
                  <a:txBody>
                    <a:bodyPr/>
                    <a:lstStyle/>
                    <a:p>
                      <a:r>
                        <a:rPr kumimoji="1" lang="ja-JP" altLang="en-US" sz="1600" b="0" dirty="0">
                          <a:latin typeface="BIZ UDPゴシック" panose="020B0400000000000000" pitchFamily="50" charset="-128"/>
                          <a:ea typeface="BIZ UDPゴシック" panose="020B0400000000000000" pitchFamily="50" charset="-128"/>
                        </a:rPr>
                        <a:t>事業名</a:t>
                      </a:r>
                    </a:p>
                  </a:txBody>
                  <a:tcPr anchor="ctr">
                    <a:solidFill>
                      <a:schemeClr val="bg1">
                        <a:lumMod val="85000"/>
                      </a:schemeClr>
                    </a:solidFill>
                  </a:tcPr>
                </a:tc>
                <a:tc gridSpan="2">
                  <a:txBody>
                    <a:bodyPr/>
                    <a:lstStyle/>
                    <a:p>
                      <a:endParaRPr kumimoji="1" lang="ja-JP" altLang="en-US" sz="1600" b="0" dirty="0">
                        <a:solidFill>
                          <a:srgbClr val="FF7C80"/>
                        </a:solidFill>
                        <a:latin typeface="BIZ UDPゴシック" panose="020B0400000000000000" pitchFamily="50" charset="-128"/>
                        <a:ea typeface="BIZ UDPゴシック" panose="020B0400000000000000"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2197275177"/>
                  </a:ext>
                </a:extLst>
              </a:tr>
              <a:tr h="626542">
                <a:tc>
                  <a:txBody>
                    <a:bodyPr/>
                    <a:lstStyle/>
                    <a:p>
                      <a:r>
                        <a:rPr kumimoji="1" lang="ja-JP" altLang="en-US" sz="1600" b="0" dirty="0">
                          <a:latin typeface="BIZ UDPゴシック" panose="020B0400000000000000" pitchFamily="50" charset="-128"/>
                          <a:ea typeface="BIZ UDPゴシック" panose="020B0400000000000000" pitchFamily="50" charset="-128"/>
                        </a:rPr>
                        <a:t>目指す未来を一言で</a:t>
                      </a:r>
                    </a:p>
                  </a:txBody>
                  <a:tcPr anchor="ctr">
                    <a:solidFill>
                      <a:schemeClr val="bg1">
                        <a:lumMod val="85000"/>
                      </a:schemeClr>
                    </a:solidFill>
                  </a:tcPr>
                </a:tc>
                <a:tc gridSpan="2">
                  <a:txBody>
                    <a:bodyPr/>
                    <a:lstStyle/>
                    <a:p>
                      <a:endParaRPr kumimoji="1" lang="ja-JP" altLang="en-US" sz="1600" b="0" dirty="0">
                        <a:solidFill>
                          <a:srgbClr val="FF7C80"/>
                        </a:solidFill>
                        <a:latin typeface="BIZ UDPゴシック" panose="020B0400000000000000" pitchFamily="50" charset="-128"/>
                        <a:ea typeface="BIZ UDPゴシック" panose="020B0400000000000000"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355768307"/>
                  </a:ext>
                </a:extLst>
              </a:tr>
              <a:tr h="460442">
                <a:tc rowSpan="2">
                  <a:txBody>
                    <a:bodyPr/>
                    <a:lstStyle/>
                    <a:p>
                      <a:r>
                        <a:rPr kumimoji="1" lang="ja-JP" altLang="en-US" sz="1600" b="0" dirty="0">
                          <a:latin typeface="BIZ UDPゴシック" panose="020B0400000000000000" pitchFamily="50" charset="-128"/>
                          <a:ea typeface="BIZ UDPゴシック" panose="020B0400000000000000" pitchFamily="50" charset="-128"/>
                        </a:rPr>
                        <a:t>寄附集め目標額</a:t>
                      </a:r>
                    </a:p>
                  </a:txBody>
                  <a:tcPr anchor="ctr">
                    <a:solidFill>
                      <a:schemeClr val="bg1">
                        <a:lumMod val="85000"/>
                      </a:schemeClr>
                    </a:solidFill>
                  </a:tcPr>
                </a:tc>
                <a:tc>
                  <a:txBody>
                    <a:bodyPr/>
                    <a:lstStyle/>
                    <a:p>
                      <a:pPr algn="ctr"/>
                      <a:r>
                        <a:rPr kumimoji="1" lang="ja-JP" altLang="en-US" sz="1600" b="0" dirty="0">
                          <a:latin typeface="BIZ UDPゴシック" panose="020B0400000000000000" pitchFamily="50" charset="-128"/>
                          <a:ea typeface="BIZ UDPゴシック" panose="020B0400000000000000" pitchFamily="50" charset="-128"/>
                        </a:rPr>
                        <a:t>目標総額</a:t>
                      </a:r>
                    </a:p>
                  </a:txBody>
                  <a:tcPr anchor="ctr">
                    <a:solidFill>
                      <a:schemeClr val="bg1">
                        <a:lumMod val="85000"/>
                      </a:schemeClr>
                    </a:solidFill>
                  </a:tcPr>
                </a:tc>
                <a:tc>
                  <a:txBody>
                    <a:bodyPr/>
                    <a:lstStyle/>
                    <a:p>
                      <a:pPr algn="ctr"/>
                      <a:r>
                        <a:rPr kumimoji="1" lang="ja-JP" altLang="en-US" sz="1600" b="0" dirty="0">
                          <a:latin typeface="BIZ UDPゴシック" panose="020B0400000000000000" pitchFamily="50" charset="-128"/>
                          <a:ea typeface="BIZ UDPゴシック" panose="020B0400000000000000" pitchFamily="50" charset="-128"/>
                        </a:rPr>
                        <a:t>うち個人版</a:t>
                      </a:r>
                      <a:r>
                        <a:rPr kumimoji="1" lang="en-US" altLang="ja-JP" sz="1600" b="0" dirty="0">
                          <a:latin typeface="BIZ UDPゴシック" panose="020B0400000000000000" pitchFamily="50" charset="-128"/>
                          <a:ea typeface="BIZ UDPゴシック" panose="020B0400000000000000" pitchFamily="50" charset="-128"/>
                        </a:rPr>
                        <a:t>(</a:t>
                      </a:r>
                      <a:r>
                        <a:rPr kumimoji="1" lang="ja-JP" altLang="en-US" sz="1600" b="0" dirty="0">
                          <a:latin typeface="BIZ UDPゴシック" panose="020B0400000000000000" pitchFamily="50" charset="-128"/>
                          <a:ea typeface="BIZ UDPゴシック" panose="020B0400000000000000" pitchFamily="50" charset="-128"/>
                        </a:rPr>
                        <a:t>ｸﾗｳﾄﾞﾌｧﾝﾃﾞｨﾝｸﾞ型</a:t>
                      </a:r>
                      <a:r>
                        <a:rPr kumimoji="1" lang="en-US" altLang="ja-JP" sz="1600" b="0" dirty="0">
                          <a:latin typeface="BIZ UDPゴシック" panose="020B0400000000000000" pitchFamily="50" charset="-128"/>
                          <a:ea typeface="BIZ UDPゴシック" panose="020B0400000000000000" pitchFamily="50" charset="-128"/>
                        </a:rPr>
                        <a:t>)</a:t>
                      </a:r>
                      <a:r>
                        <a:rPr kumimoji="1" lang="ja-JP" altLang="en-US" sz="1600" b="0" dirty="0">
                          <a:latin typeface="BIZ UDPゴシック" panose="020B0400000000000000" pitchFamily="50" charset="-128"/>
                          <a:ea typeface="BIZ UDPゴシック" panose="020B0400000000000000" pitchFamily="50" charset="-128"/>
                        </a:rPr>
                        <a:t>の目標額</a:t>
                      </a:r>
                    </a:p>
                  </a:txBody>
                  <a:tcPr anchor="ctr">
                    <a:solidFill>
                      <a:schemeClr val="bg1">
                        <a:lumMod val="85000"/>
                      </a:schemeClr>
                    </a:solidFill>
                  </a:tcPr>
                </a:tc>
                <a:extLst>
                  <a:ext uri="{0D108BD9-81ED-4DB2-BD59-A6C34878D82A}">
                    <a16:rowId xmlns:a16="http://schemas.microsoft.com/office/drawing/2014/main" val="2264964735"/>
                  </a:ext>
                </a:extLst>
              </a:tr>
              <a:tr h="765484">
                <a:tc vMerge="1">
                  <a:txBody>
                    <a:bodyPr/>
                    <a:lstStyle/>
                    <a:p>
                      <a:endParaRPr kumimoji="1" lang="ja-JP" altLang="en-US" dirty="0"/>
                    </a:p>
                  </a:txBody>
                  <a:tcPr anchor="ctr">
                    <a:solidFill>
                      <a:schemeClr val="bg1">
                        <a:lumMod val="75000"/>
                      </a:schemeClr>
                    </a:solidFill>
                  </a:tcPr>
                </a:tc>
                <a:tc>
                  <a:txBody>
                    <a:bodyPr/>
                    <a:lstStyle/>
                    <a:p>
                      <a:pPr algn="r"/>
                      <a:endParaRPr kumimoji="1" lang="ja-JP" altLang="en-US" sz="1600" b="0" dirty="0">
                        <a:solidFill>
                          <a:srgbClr val="FF7C80"/>
                        </a:solidFill>
                        <a:latin typeface="BIZ UDPゴシック" panose="020B0400000000000000" pitchFamily="50" charset="-128"/>
                        <a:ea typeface="BIZ UDPゴシック" panose="020B0400000000000000" pitchFamily="50" charset="-128"/>
                      </a:endParaRPr>
                    </a:p>
                  </a:txBody>
                  <a:tcPr anchor="ctr"/>
                </a:tc>
                <a:tc>
                  <a:txBody>
                    <a:bodyPr/>
                    <a:lstStyle/>
                    <a:p>
                      <a:pPr algn="r"/>
                      <a:endParaRPr kumimoji="1" lang="ja-JP" altLang="en-US" sz="1600" b="0" dirty="0">
                        <a:solidFill>
                          <a:srgbClr val="FF7C80"/>
                        </a:solidFill>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1293868738"/>
                  </a:ext>
                </a:extLst>
              </a:tr>
            </a:tbl>
          </a:graphicData>
        </a:graphic>
      </p:graphicFrame>
    </p:spTree>
    <p:extLst>
      <p:ext uri="{BB962C8B-B14F-4D97-AF65-F5344CB8AC3E}">
        <p14:creationId xmlns:p14="http://schemas.microsoft.com/office/powerpoint/2010/main" val="18911953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10515600" cy="836427"/>
          </a:xfrm>
        </p:spPr>
        <p:txBody>
          <a:bodyPr>
            <a:normAutofit/>
          </a:bodyPr>
          <a:lstStyle/>
          <a:p>
            <a:r>
              <a:rPr lang="ja-JP" altLang="en-US" sz="2800" b="1" dirty="0">
                <a:latin typeface="BIZ UDPゴシック" panose="020B0400000000000000" pitchFamily="50" charset="-128"/>
                <a:ea typeface="BIZ UDPゴシック" panose="020B0400000000000000" pitchFamily="50" charset="-128"/>
              </a:rPr>
              <a:t>５</a:t>
            </a:r>
            <a:r>
              <a:rPr kumimoji="1" lang="ja-JP" altLang="en-US" sz="2800" b="1" dirty="0">
                <a:latin typeface="BIZ UDPゴシック" panose="020B0400000000000000" pitchFamily="50" charset="-128"/>
                <a:ea typeface="BIZ UDPゴシック" panose="020B0400000000000000" pitchFamily="50" charset="-128"/>
              </a:rPr>
              <a:t>．寄附を集めるための取り組み</a:t>
            </a:r>
          </a:p>
        </p:txBody>
      </p:sp>
      <p:sp>
        <p:nvSpPr>
          <p:cNvPr id="4" name="テキスト ボックス 3"/>
          <p:cNvSpPr txBox="1"/>
          <p:nvPr/>
        </p:nvSpPr>
        <p:spPr>
          <a:xfrm>
            <a:off x="190500" y="730914"/>
            <a:ext cx="11416850" cy="400110"/>
          </a:xfrm>
          <a:prstGeom prst="rect">
            <a:avLst/>
          </a:prstGeom>
          <a:noFill/>
        </p:spPr>
        <p:txBody>
          <a:bodyPr wrap="square" rtlCol="0">
            <a:spAutoFit/>
          </a:bodyPr>
          <a:lstStyle/>
          <a:p>
            <a:r>
              <a:rPr lang="ja-JP" altLang="en-US" sz="2000" b="1" dirty="0">
                <a:latin typeface="BIZ UDPゴシック" panose="020B0400000000000000" pitchFamily="50" charset="-128"/>
                <a:ea typeface="BIZ UDPゴシック" panose="020B0400000000000000" pitchFamily="50" charset="-128"/>
              </a:rPr>
              <a:t>（１）個人版ふるさと納税（クラウドファンディング）について　</a:t>
            </a:r>
            <a:r>
              <a:rPr lang="en-US" altLang="ja-JP" sz="2000" b="1" dirty="0">
                <a:latin typeface="BIZ UDPゴシック" panose="020B0400000000000000" pitchFamily="50" charset="-128"/>
                <a:ea typeface="BIZ UDPゴシック" panose="020B0400000000000000" pitchFamily="50" charset="-128"/>
              </a:rPr>
              <a:t>【</a:t>
            </a:r>
            <a:r>
              <a:rPr lang="ja-JP" altLang="en-US" sz="2000" b="1" dirty="0">
                <a:latin typeface="BIZ UDPゴシック" panose="020B0400000000000000" pitchFamily="50" charset="-128"/>
                <a:ea typeface="BIZ UDPゴシック" panose="020B0400000000000000" pitchFamily="50" charset="-128"/>
              </a:rPr>
              <a:t>個人版クラファン目標額：</a:t>
            </a:r>
            <a:r>
              <a:rPr lang="ja-JP" altLang="en-US" sz="2000" b="1" u="sng" dirty="0">
                <a:latin typeface="BIZ UDPゴシック" panose="020B0400000000000000" pitchFamily="50" charset="-128"/>
                <a:ea typeface="BIZ UDPゴシック" panose="020B0400000000000000" pitchFamily="50" charset="-128"/>
              </a:rPr>
              <a:t>　　　　　万円</a:t>
            </a:r>
            <a:r>
              <a:rPr lang="en-US" altLang="ja-JP" sz="2000" b="1" dirty="0">
                <a:latin typeface="BIZ UDPゴシック" panose="020B0400000000000000" pitchFamily="50" charset="-128"/>
                <a:ea typeface="BIZ UDPゴシック" panose="020B0400000000000000" pitchFamily="50" charset="-128"/>
              </a:rPr>
              <a:t>】</a:t>
            </a:r>
          </a:p>
        </p:txBody>
      </p:sp>
      <p:sp>
        <p:nvSpPr>
          <p:cNvPr id="7" name="テキスト ボックス 6"/>
          <p:cNvSpPr txBox="1"/>
          <p:nvPr/>
        </p:nvSpPr>
        <p:spPr>
          <a:xfrm>
            <a:off x="411350" y="4783176"/>
            <a:ext cx="11486838" cy="2031325"/>
          </a:xfrm>
          <a:prstGeom prst="rect">
            <a:avLst/>
          </a:prstGeom>
          <a:solidFill>
            <a:schemeClr val="accent6">
              <a:lumMod val="20000"/>
              <a:lumOff val="80000"/>
            </a:schemeClr>
          </a:solidFill>
        </p:spPr>
        <p:txBody>
          <a:bodyPr wrap="square" rtlCol="0">
            <a:spAutoFit/>
          </a:bodyPr>
          <a:lstStyle/>
          <a:p>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記載上の注意</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　</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本注意書きは削除可。</a:t>
            </a:r>
            <a:endParaRPr lang="en-US" altLang="ja-JP" dirty="0">
              <a:latin typeface="BIZ UDPゴシック" panose="020B0400000000000000" pitchFamily="50" charset="-128"/>
              <a:ea typeface="BIZ UDPゴシック" panose="020B0400000000000000" pitchFamily="50" charset="-128"/>
            </a:endParaRPr>
          </a:p>
          <a:p>
            <a:pPr marL="285750" indent="-285750">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目標額まで寄附を集めるために、どういったことに取り組むのか。寄附集めのための具体的な取り組み内容を記載してください。</a:t>
            </a:r>
            <a:endParaRPr lang="en-US" altLang="ja-JP" dirty="0">
              <a:latin typeface="BIZ UDPゴシック" panose="020B0400000000000000" pitchFamily="50" charset="-128"/>
              <a:ea typeface="BIZ UDPゴシック" panose="020B0400000000000000" pitchFamily="50" charset="-128"/>
            </a:endParaRPr>
          </a:p>
          <a:p>
            <a:pPr marL="285750" indent="-285750">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表２の「寄附率」とは、寄附を呼びかけた人の内、実際に寄附に至る割合のことです。（</a:t>
            </a:r>
            <a:r>
              <a:rPr lang="en-US" altLang="ja-JP" dirty="0" err="1">
                <a:latin typeface="BIZ UDPゴシック" panose="020B0400000000000000" pitchFamily="50" charset="-128"/>
                <a:ea typeface="BIZ UDPゴシック" panose="020B0400000000000000" pitchFamily="50" charset="-128"/>
              </a:rPr>
              <a:t>a×b</a:t>
            </a:r>
            <a:r>
              <a:rPr lang="ja-JP" altLang="en-US" dirty="0">
                <a:latin typeface="BIZ UDPゴシック" panose="020B0400000000000000" pitchFamily="50" charset="-128"/>
                <a:ea typeface="BIZ UDPゴシック" panose="020B0400000000000000" pitchFamily="50" charset="-128"/>
              </a:rPr>
              <a:t>＝</a:t>
            </a:r>
            <a:r>
              <a:rPr lang="en-US" altLang="ja-JP" dirty="0">
                <a:latin typeface="BIZ UDPゴシック" panose="020B0400000000000000" pitchFamily="50" charset="-128"/>
                <a:ea typeface="BIZ UDPゴシック" panose="020B0400000000000000" pitchFamily="50" charset="-128"/>
              </a:rPr>
              <a:t>c</a:t>
            </a:r>
            <a:r>
              <a:rPr lang="ja-JP" altLang="en-US" dirty="0">
                <a:latin typeface="BIZ UDPゴシック" panose="020B0400000000000000" pitchFamily="50" charset="-128"/>
                <a:ea typeface="BIZ UDPゴシック" panose="020B0400000000000000" pitchFamily="50" charset="-128"/>
              </a:rPr>
              <a:t>になります）</a:t>
            </a:r>
            <a:endParaRPr lang="en-US" altLang="ja-JP" dirty="0">
              <a:latin typeface="BIZ UDPゴシック" panose="020B0400000000000000" pitchFamily="50" charset="-128"/>
              <a:ea typeface="BIZ UDPゴシック" panose="020B0400000000000000" pitchFamily="50" charset="-128"/>
            </a:endParaRPr>
          </a:p>
          <a:p>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（評価のポイント）</a:t>
            </a:r>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・寄附集めについて、自己努力で寄附を集める姿勢があり、またその手法に具体性・実現性があるか。</a:t>
            </a:r>
            <a:endParaRPr lang="en-US" altLang="ja-JP" dirty="0">
              <a:latin typeface="BIZ UDPゴシック" panose="020B0400000000000000" pitchFamily="50" charset="-128"/>
              <a:ea typeface="BIZ UDPゴシック" panose="020B0400000000000000" pitchFamily="50" charset="-128"/>
            </a:endParaRPr>
          </a:p>
        </p:txBody>
      </p:sp>
      <p:graphicFrame>
        <p:nvGraphicFramePr>
          <p:cNvPr id="3" name="表 2"/>
          <p:cNvGraphicFramePr>
            <a:graphicFrameLocks noGrp="1"/>
          </p:cNvGraphicFramePr>
          <p:nvPr>
            <p:extLst>
              <p:ext uri="{D42A27DB-BD31-4B8C-83A1-F6EECF244321}">
                <p14:modId xmlns:p14="http://schemas.microsoft.com/office/powerpoint/2010/main" val="1103813265"/>
              </p:ext>
            </p:extLst>
          </p:nvPr>
        </p:nvGraphicFramePr>
        <p:xfrm>
          <a:off x="411350" y="1270366"/>
          <a:ext cx="11486837" cy="2595880"/>
        </p:xfrm>
        <a:graphic>
          <a:graphicData uri="http://schemas.openxmlformats.org/drawingml/2006/table">
            <a:tbl>
              <a:tblPr firstRow="1" bandRow="1">
                <a:tableStyleId>{5940675A-B579-460E-94D1-54222C63F5DA}</a:tableStyleId>
              </a:tblPr>
              <a:tblGrid>
                <a:gridCol w="738703">
                  <a:extLst>
                    <a:ext uri="{9D8B030D-6E8A-4147-A177-3AD203B41FA5}">
                      <a16:colId xmlns:a16="http://schemas.microsoft.com/office/drawing/2014/main" val="65912638"/>
                    </a:ext>
                  </a:extLst>
                </a:gridCol>
                <a:gridCol w="3730452">
                  <a:extLst>
                    <a:ext uri="{9D8B030D-6E8A-4147-A177-3AD203B41FA5}">
                      <a16:colId xmlns:a16="http://schemas.microsoft.com/office/drawing/2014/main" val="1261602610"/>
                    </a:ext>
                  </a:extLst>
                </a:gridCol>
                <a:gridCol w="1772888">
                  <a:extLst>
                    <a:ext uri="{9D8B030D-6E8A-4147-A177-3AD203B41FA5}">
                      <a16:colId xmlns:a16="http://schemas.microsoft.com/office/drawing/2014/main" val="3119008233"/>
                    </a:ext>
                  </a:extLst>
                </a:gridCol>
                <a:gridCol w="5244794">
                  <a:extLst>
                    <a:ext uri="{9D8B030D-6E8A-4147-A177-3AD203B41FA5}">
                      <a16:colId xmlns:a16="http://schemas.microsoft.com/office/drawing/2014/main" val="483653215"/>
                    </a:ext>
                  </a:extLst>
                </a:gridCol>
              </a:tblGrid>
              <a:tr h="370840">
                <a:tc rowSpan="7">
                  <a:txBody>
                    <a:bodyPr/>
                    <a:lstStyle/>
                    <a:p>
                      <a:pPr algn="ctr"/>
                      <a:r>
                        <a:rPr kumimoji="1" lang="ja-JP" altLang="en-US" b="1" dirty="0">
                          <a:latin typeface="BIZ UDPゴシック" panose="020B0400000000000000" pitchFamily="50" charset="-128"/>
                          <a:ea typeface="BIZ UDPゴシック" panose="020B0400000000000000" pitchFamily="50" charset="-128"/>
                        </a:rPr>
                        <a:t>表１</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b="1" dirty="0">
                          <a:latin typeface="BIZ UDPゴシック" panose="020B0400000000000000" pitchFamily="50" charset="-128"/>
                          <a:ea typeface="BIZ UDPゴシック" panose="020B0400000000000000" pitchFamily="50" charset="-128"/>
                        </a:rPr>
                        <a:t>寄附の呼びかけ先</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b="1" dirty="0">
                          <a:latin typeface="BIZ UDPゴシック" panose="020B0400000000000000" pitchFamily="50" charset="-128"/>
                          <a:ea typeface="BIZ UDPゴシック" panose="020B0400000000000000" pitchFamily="50" charset="-128"/>
                        </a:rPr>
                        <a:t>人数</a:t>
                      </a:r>
                      <a:endParaRPr kumimoji="1" lang="en-US" altLang="ja-JP" b="1" dirty="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b="1" dirty="0">
                          <a:latin typeface="BIZ UDPゴシック" panose="020B0400000000000000" pitchFamily="50" charset="-128"/>
                          <a:ea typeface="BIZ UDPゴシック" panose="020B0400000000000000" pitchFamily="50" charset="-128"/>
                        </a:rPr>
                        <a:t>備考（具体の取組み内容等）</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464929252"/>
                  </a:ext>
                </a:extLst>
              </a:tr>
              <a:tr h="37084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dirty="0">
                        <a:solidFill>
                          <a:srgbClr val="FF7C8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dirty="0">
                        <a:solidFill>
                          <a:srgbClr val="FF7C80"/>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en-US" altLang="ja-JP" sz="1600" b="1" dirty="0">
                        <a:solidFill>
                          <a:srgbClr val="FF7C80"/>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dirty="0">
                        <a:solidFill>
                          <a:srgbClr val="FF7C80"/>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28949601"/>
                  </a:ext>
                </a:extLst>
              </a:tr>
              <a:tr h="370840">
                <a:tc vMerge="1">
                  <a:txBody>
                    <a:bodyPr/>
                    <a:lstStyle/>
                    <a:p>
                      <a:endParaRPr kumimoji="1" lang="ja-JP" alt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600" dirty="0">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en-US" altLang="ja-JP" sz="1600" b="1" dirty="0">
                        <a:solidFill>
                          <a:srgbClr val="FF7C80"/>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600" dirty="0">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14069762"/>
                  </a:ext>
                </a:extLst>
              </a:tr>
              <a:tr h="370840">
                <a:tc vMerge="1">
                  <a:txBody>
                    <a:bodyPr/>
                    <a:lstStyle/>
                    <a:p>
                      <a:endParaRPr kumimoji="1" lang="ja-JP" alt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600" dirty="0">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en-US" altLang="ja-JP" sz="1600" b="1" dirty="0">
                        <a:solidFill>
                          <a:srgbClr val="FF7C80"/>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600" dirty="0">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7035915"/>
                  </a:ext>
                </a:extLst>
              </a:tr>
              <a:tr h="370840">
                <a:tc vMerge="1">
                  <a:txBody>
                    <a:bodyPr/>
                    <a:lstStyle/>
                    <a:p>
                      <a:endParaRPr kumimoji="1" lang="ja-JP" alt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600" dirty="0">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en-US" altLang="ja-JP" sz="1600" b="1" dirty="0">
                        <a:solidFill>
                          <a:srgbClr val="FF7C80"/>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600" dirty="0">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44994342"/>
                  </a:ext>
                </a:extLst>
              </a:tr>
              <a:tr h="370840">
                <a:tc vMerge="1">
                  <a:txBody>
                    <a:bodyPr/>
                    <a:lstStyle/>
                    <a:p>
                      <a:endParaRPr kumimoji="1" lang="ja-JP" alt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600" dirty="0">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600" b="1" dirty="0">
                        <a:solidFill>
                          <a:srgbClr val="FF7C80"/>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600" dirty="0">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178026"/>
                  </a:ext>
                </a:extLst>
              </a:tr>
              <a:tr h="370840">
                <a:tc vMerge="1">
                  <a:txBody>
                    <a:bodyPr/>
                    <a:lstStyle/>
                    <a:p>
                      <a:pPr algn="r"/>
                      <a:endParaRPr kumimoji="1" lang="ja-JP" altLang="en-US" sz="1600" b="1" dirty="0">
                        <a:solidFill>
                          <a:srgbClr val="FF7C8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kumimoji="1" lang="ja-JP" altLang="en-US" sz="1600" b="1" dirty="0">
                        <a:solidFill>
                          <a:srgbClr val="FF7C80"/>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600" b="1" dirty="0">
                        <a:solidFill>
                          <a:srgbClr val="FF7C80"/>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600" b="1"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00318441"/>
                  </a:ext>
                </a:extLst>
              </a:tr>
            </a:tbl>
          </a:graphicData>
        </a:graphic>
      </p:graphicFrame>
      <p:graphicFrame>
        <p:nvGraphicFramePr>
          <p:cNvPr id="9" name="表 8"/>
          <p:cNvGraphicFramePr>
            <a:graphicFrameLocks noGrp="1"/>
          </p:cNvGraphicFramePr>
          <p:nvPr>
            <p:extLst>
              <p:ext uri="{D42A27DB-BD31-4B8C-83A1-F6EECF244321}">
                <p14:modId xmlns:p14="http://schemas.microsoft.com/office/powerpoint/2010/main" val="1908340088"/>
              </p:ext>
            </p:extLst>
          </p:nvPr>
        </p:nvGraphicFramePr>
        <p:xfrm>
          <a:off x="411350" y="3953871"/>
          <a:ext cx="11486838" cy="741680"/>
        </p:xfrm>
        <a:graphic>
          <a:graphicData uri="http://schemas.openxmlformats.org/drawingml/2006/table">
            <a:tbl>
              <a:tblPr firstRow="1" bandRow="1">
                <a:tableStyleId>{F5AB1C69-6EDB-4FF4-983F-18BD219EF322}</a:tableStyleId>
              </a:tblPr>
              <a:tblGrid>
                <a:gridCol w="786769">
                  <a:extLst>
                    <a:ext uri="{9D8B030D-6E8A-4147-A177-3AD203B41FA5}">
                      <a16:colId xmlns:a16="http://schemas.microsoft.com/office/drawing/2014/main" val="209066788"/>
                    </a:ext>
                  </a:extLst>
                </a:gridCol>
                <a:gridCol w="2714356">
                  <a:extLst>
                    <a:ext uri="{9D8B030D-6E8A-4147-A177-3AD203B41FA5}">
                      <a16:colId xmlns:a16="http://schemas.microsoft.com/office/drawing/2014/main" val="2885249223"/>
                    </a:ext>
                  </a:extLst>
                </a:gridCol>
                <a:gridCol w="1258832">
                  <a:extLst>
                    <a:ext uri="{9D8B030D-6E8A-4147-A177-3AD203B41FA5}">
                      <a16:colId xmlns:a16="http://schemas.microsoft.com/office/drawing/2014/main" val="526293173"/>
                    </a:ext>
                  </a:extLst>
                </a:gridCol>
                <a:gridCol w="1888247">
                  <a:extLst>
                    <a:ext uri="{9D8B030D-6E8A-4147-A177-3AD203B41FA5}">
                      <a16:colId xmlns:a16="http://schemas.microsoft.com/office/drawing/2014/main" val="2323084626"/>
                    </a:ext>
                  </a:extLst>
                </a:gridCol>
                <a:gridCol w="1612878">
                  <a:extLst>
                    <a:ext uri="{9D8B030D-6E8A-4147-A177-3AD203B41FA5}">
                      <a16:colId xmlns:a16="http://schemas.microsoft.com/office/drawing/2014/main" val="188392924"/>
                    </a:ext>
                  </a:extLst>
                </a:gridCol>
                <a:gridCol w="3225756">
                  <a:extLst>
                    <a:ext uri="{9D8B030D-6E8A-4147-A177-3AD203B41FA5}">
                      <a16:colId xmlns:a16="http://schemas.microsoft.com/office/drawing/2014/main" val="3727201243"/>
                    </a:ext>
                  </a:extLst>
                </a:gridCol>
              </a:tblGrid>
              <a:tr h="370840">
                <a:tc rowSpan="2">
                  <a:txBody>
                    <a:bodyPr/>
                    <a:lstStyle/>
                    <a:p>
                      <a:r>
                        <a:rPr kumimoji="1" lang="ja-JP" altLang="en-US" sz="1800" dirty="0">
                          <a:solidFill>
                            <a:schemeClr val="tx1"/>
                          </a:solidFill>
                          <a:latin typeface="BIZ UDPゴシック" panose="020B0400000000000000" pitchFamily="50" charset="-128"/>
                          <a:ea typeface="BIZ UDPゴシック" panose="020B0400000000000000" pitchFamily="50" charset="-128"/>
                        </a:rPr>
                        <a:t>表２</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r>
                        <a:rPr kumimoji="1" lang="en-US" altLang="ja-JP" sz="1400" dirty="0">
                          <a:solidFill>
                            <a:schemeClr val="tx1"/>
                          </a:solidFill>
                          <a:latin typeface="BIZ UDPゴシック" panose="020B0400000000000000" pitchFamily="50" charset="-128"/>
                          <a:ea typeface="BIZ UDPゴシック" panose="020B0400000000000000" pitchFamily="50" charset="-128"/>
                        </a:rPr>
                        <a:t>(a)</a:t>
                      </a:r>
                      <a:r>
                        <a:rPr kumimoji="1" lang="ja-JP" altLang="en-US" sz="1400" dirty="0">
                          <a:solidFill>
                            <a:schemeClr val="tx1"/>
                          </a:solidFill>
                          <a:latin typeface="BIZ UDPゴシック" panose="020B0400000000000000" pitchFamily="50" charset="-128"/>
                          <a:ea typeface="BIZ UDPゴシック" panose="020B0400000000000000" pitchFamily="50" charset="-128"/>
                        </a:rPr>
                        <a:t>寄附の呼びかけ先人数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r>
                        <a:rPr kumimoji="1" lang="en-US" altLang="ja-JP" sz="1400" dirty="0">
                          <a:solidFill>
                            <a:schemeClr val="tx1"/>
                          </a:solidFill>
                          <a:latin typeface="BIZ UDPゴシック" panose="020B0400000000000000" pitchFamily="50" charset="-128"/>
                          <a:ea typeface="BIZ UDPゴシック" panose="020B0400000000000000" pitchFamily="50" charset="-128"/>
                        </a:rPr>
                        <a:t>(b)</a:t>
                      </a:r>
                      <a:r>
                        <a:rPr kumimoji="1" lang="ja-JP" altLang="en-US" sz="1400" dirty="0">
                          <a:solidFill>
                            <a:schemeClr val="tx1"/>
                          </a:solidFill>
                          <a:latin typeface="BIZ UDPゴシック" panose="020B0400000000000000" pitchFamily="50" charset="-128"/>
                          <a:ea typeface="BIZ UDPゴシック" panose="020B0400000000000000" pitchFamily="50" charset="-128"/>
                        </a:rPr>
                        <a:t>寄附率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r>
                        <a:rPr kumimoji="1" lang="en-US" altLang="ja-JP" sz="1400" dirty="0">
                          <a:solidFill>
                            <a:schemeClr val="tx1"/>
                          </a:solidFill>
                          <a:latin typeface="BIZ UDPゴシック" panose="020B0400000000000000" pitchFamily="50" charset="-128"/>
                          <a:ea typeface="BIZ UDPゴシック" panose="020B0400000000000000" pitchFamily="50" charset="-128"/>
                        </a:rPr>
                        <a:t>(c)</a:t>
                      </a:r>
                      <a:r>
                        <a:rPr kumimoji="1" lang="ja-JP" altLang="en-US" sz="1400" dirty="0">
                          <a:solidFill>
                            <a:schemeClr val="tx1"/>
                          </a:solidFill>
                          <a:latin typeface="BIZ UDPゴシック" panose="020B0400000000000000" pitchFamily="50" charset="-128"/>
                          <a:ea typeface="BIZ UDPゴシック" panose="020B0400000000000000" pitchFamily="50" charset="-128"/>
                        </a:rPr>
                        <a:t>寄附者</a:t>
                      </a:r>
                      <a:r>
                        <a:rPr kumimoji="1" lang="en-US" altLang="ja-JP" sz="1400" dirty="0">
                          <a:solidFill>
                            <a:schemeClr val="tx1"/>
                          </a:solidFill>
                          <a:latin typeface="BIZ UDPゴシック" panose="020B0400000000000000" pitchFamily="50" charset="-128"/>
                          <a:ea typeface="BIZ UDPゴシック" panose="020B0400000000000000" pitchFamily="50" charset="-128"/>
                        </a:rPr>
                        <a:t>【</a:t>
                      </a:r>
                      <a:r>
                        <a:rPr kumimoji="1" lang="en-US" altLang="ja-JP" sz="1400" dirty="0" err="1">
                          <a:solidFill>
                            <a:schemeClr val="tx1"/>
                          </a:solidFill>
                          <a:latin typeface="BIZ UDPゴシック" panose="020B0400000000000000" pitchFamily="50" charset="-128"/>
                          <a:ea typeface="BIZ UDPゴシック" panose="020B0400000000000000" pitchFamily="50" charset="-128"/>
                        </a:rPr>
                        <a:t>a×b</a:t>
                      </a:r>
                      <a:r>
                        <a:rPr kumimoji="1" lang="en-US" altLang="ja-JP" sz="1400" dirty="0">
                          <a:solidFill>
                            <a:schemeClr val="tx1"/>
                          </a:solidFill>
                          <a:latin typeface="BIZ UDPゴシック" panose="020B0400000000000000" pitchFamily="50" charset="-128"/>
                          <a:ea typeface="BIZ UDPゴシック" panose="020B0400000000000000" pitchFamily="50" charset="-128"/>
                        </a:rPr>
                        <a:t>】</a:t>
                      </a:r>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r>
                        <a:rPr kumimoji="1" lang="en-US" altLang="ja-JP" sz="1400" dirty="0">
                          <a:solidFill>
                            <a:schemeClr val="tx1"/>
                          </a:solidFill>
                          <a:latin typeface="BIZ UDPゴシック" panose="020B0400000000000000" pitchFamily="50" charset="-128"/>
                          <a:ea typeface="BIZ UDPゴシック" panose="020B0400000000000000" pitchFamily="50" charset="-128"/>
                        </a:rPr>
                        <a:t>(d)</a:t>
                      </a:r>
                      <a:r>
                        <a:rPr kumimoji="1" lang="ja-JP" altLang="en-US" sz="1400" dirty="0">
                          <a:solidFill>
                            <a:schemeClr val="tx1"/>
                          </a:solidFill>
                          <a:latin typeface="BIZ UDPゴシック" panose="020B0400000000000000" pitchFamily="50" charset="-128"/>
                          <a:ea typeface="BIZ UDPゴシック" panose="020B0400000000000000" pitchFamily="50" charset="-128"/>
                        </a:rPr>
                        <a:t>寄附単価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r>
                        <a:rPr kumimoji="1" lang="en-US" altLang="ja-JP" sz="1400" dirty="0">
                          <a:solidFill>
                            <a:schemeClr val="tx1"/>
                          </a:solidFill>
                          <a:latin typeface="BIZ UDPゴシック" panose="020B0400000000000000" pitchFamily="50" charset="-128"/>
                          <a:ea typeface="BIZ UDPゴシック" panose="020B0400000000000000" pitchFamily="50" charset="-128"/>
                        </a:rPr>
                        <a:t>(e)</a:t>
                      </a:r>
                      <a:r>
                        <a:rPr kumimoji="1" lang="ja-JP" altLang="en-US" sz="1400" dirty="0">
                          <a:solidFill>
                            <a:schemeClr val="tx1"/>
                          </a:solidFill>
                          <a:latin typeface="BIZ UDPゴシック" panose="020B0400000000000000" pitchFamily="50" charset="-128"/>
                          <a:ea typeface="BIZ UDPゴシック" panose="020B0400000000000000" pitchFamily="50" charset="-128"/>
                        </a:rPr>
                        <a:t>個人版で集める寄附額</a:t>
                      </a:r>
                      <a:r>
                        <a:rPr kumimoji="1" lang="en-US" altLang="ja-JP" sz="1400" dirty="0">
                          <a:solidFill>
                            <a:schemeClr val="tx1"/>
                          </a:solidFill>
                          <a:latin typeface="BIZ UDPゴシック" panose="020B0400000000000000" pitchFamily="50" charset="-128"/>
                          <a:ea typeface="BIZ UDPゴシック" panose="020B0400000000000000" pitchFamily="50" charset="-128"/>
                        </a:rPr>
                        <a:t>【</a:t>
                      </a:r>
                      <a:r>
                        <a:rPr kumimoji="1" lang="en-US" altLang="ja-JP" sz="1400" dirty="0" err="1">
                          <a:solidFill>
                            <a:schemeClr val="tx1"/>
                          </a:solidFill>
                          <a:latin typeface="BIZ UDPゴシック" panose="020B0400000000000000" pitchFamily="50" charset="-128"/>
                          <a:ea typeface="BIZ UDPゴシック" panose="020B0400000000000000" pitchFamily="50" charset="-128"/>
                        </a:rPr>
                        <a:t>c×d</a:t>
                      </a:r>
                      <a:r>
                        <a:rPr kumimoji="1" lang="en-US" altLang="ja-JP" sz="1400" dirty="0">
                          <a:solidFill>
                            <a:schemeClr val="tx1"/>
                          </a:solidFill>
                          <a:latin typeface="BIZ UDPゴシック" panose="020B0400000000000000" pitchFamily="50" charset="-128"/>
                          <a:ea typeface="BIZ UDPゴシック" panose="020B0400000000000000"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extLst>
                  <a:ext uri="{0D108BD9-81ED-4DB2-BD59-A6C34878D82A}">
                    <a16:rowId xmlns:a16="http://schemas.microsoft.com/office/drawing/2014/main" val="804473810"/>
                  </a:ext>
                </a:extLst>
              </a:tr>
              <a:tr h="370840">
                <a:tc vMerge="1">
                  <a:txBody>
                    <a:bodyPr/>
                    <a:lstStyle/>
                    <a:p>
                      <a:pPr algn="r"/>
                      <a:endParaRPr kumimoji="1" lang="ja-JP" altLang="en-US" sz="1400" b="1" dirty="0">
                        <a:solidFill>
                          <a:srgbClr val="FF7C80"/>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400" b="1" dirty="0">
                          <a:solidFill>
                            <a:schemeClr val="tx1"/>
                          </a:solidFill>
                          <a:latin typeface="BIZ UDPゴシック" panose="020B0400000000000000" pitchFamily="50" charset="-128"/>
                          <a:ea typeface="BIZ UDPゴシック" panose="020B0400000000000000" pitchFamily="50" charset="-128"/>
                        </a:rPr>
                        <a:t>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400" b="1" dirty="0">
                          <a:solidFill>
                            <a:schemeClr val="tx1"/>
                          </a:solidFill>
                          <a:latin typeface="BIZ UDPゴシック" panose="020B0400000000000000" pitchFamily="50" charset="-128"/>
                          <a:ea typeface="BIZ UDPゴシック" panose="020B0400000000000000"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400" b="1" dirty="0">
                          <a:solidFill>
                            <a:schemeClr val="tx1"/>
                          </a:solidFill>
                          <a:latin typeface="BIZ UDPゴシック" panose="020B0400000000000000" pitchFamily="50" charset="-128"/>
                          <a:ea typeface="BIZ UDPゴシック" panose="020B0400000000000000" pitchFamily="50" charset="-128"/>
                        </a:rPr>
                        <a:t>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400" b="1" dirty="0">
                          <a:solidFill>
                            <a:schemeClr val="tx1"/>
                          </a:solidFill>
                          <a:latin typeface="BIZ UDPゴシック" panose="020B0400000000000000" pitchFamily="50" charset="-128"/>
                          <a:ea typeface="BIZ UDPゴシック" panose="020B0400000000000000" pitchFamily="50" charset="-128"/>
                        </a:rPr>
                        <a:t>円</a:t>
                      </a:r>
                      <a:r>
                        <a:rPr kumimoji="1" lang="en-US" altLang="ja-JP" sz="1400" b="1" dirty="0">
                          <a:solidFill>
                            <a:schemeClr val="tx1"/>
                          </a:solidFill>
                          <a:latin typeface="BIZ UDPゴシック" panose="020B0400000000000000" pitchFamily="50" charset="-128"/>
                          <a:ea typeface="BIZ UDPゴシック" panose="020B0400000000000000" pitchFamily="50" charset="-128"/>
                        </a:rPr>
                        <a:t>/</a:t>
                      </a:r>
                      <a:r>
                        <a:rPr kumimoji="1" lang="ja-JP" altLang="en-US" sz="1400" b="1" dirty="0">
                          <a:solidFill>
                            <a:schemeClr val="tx1"/>
                          </a:solidFill>
                          <a:latin typeface="BIZ UDPゴシック" panose="020B0400000000000000" pitchFamily="50" charset="-128"/>
                          <a:ea typeface="BIZ UDPゴシック" panose="020B0400000000000000" pitchFamily="50" charset="-128"/>
                        </a:rPr>
                        <a:t>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400" b="1" dirty="0">
                          <a:solidFill>
                            <a:schemeClr val="tx1"/>
                          </a:solidFill>
                          <a:latin typeface="BIZ UDPゴシック" panose="020B0400000000000000" pitchFamily="50" charset="-128"/>
                          <a:ea typeface="BIZ UDPゴシック" panose="020B0400000000000000" pitchFamily="50" charset="-128"/>
                        </a:rPr>
                        <a:t>万円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8376363"/>
                  </a:ext>
                </a:extLst>
              </a:tr>
            </a:tbl>
          </a:graphicData>
        </a:graphic>
      </p:graphicFrame>
    </p:spTree>
    <p:extLst>
      <p:ext uri="{BB962C8B-B14F-4D97-AF65-F5344CB8AC3E}">
        <p14:creationId xmlns:p14="http://schemas.microsoft.com/office/powerpoint/2010/main" val="3300344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10515600" cy="836427"/>
          </a:xfrm>
        </p:spPr>
        <p:txBody>
          <a:bodyPr>
            <a:normAutofit/>
          </a:bodyPr>
          <a:lstStyle/>
          <a:p>
            <a:r>
              <a:rPr lang="ja-JP" altLang="en-US" sz="2800" b="1" dirty="0">
                <a:latin typeface="BIZ UDPゴシック" panose="020B0400000000000000" pitchFamily="50" charset="-128"/>
                <a:ea typeface="BIZ UDPゴシック" panose="020B0400000000000000" pitchFamily="50" charset="-128"/>
              </a:rPr>
              <a:t>５</a:t>
            </a:r>
            <a:r>
              <a:rPr kumimoji="1" lang="ja-JP" altLang="en-US" sz="2800" b="1" dirty="0">
                <a:latin typeface="BIZ UDPゴシック" panose="020B0400000000000000" pitchFamily="50" charset="-128"/>
                <a:ea typeface="BIZ UDPゴシック" panose="020B0400000000000000" pitchFamily="50" charset="-128"/>
              </a:rPr>
              <a:t>．寄附を集めるための取り組み</a:t>
            </a:r>
          </a:p>
        </p:txBody>
      </p:sp>
      <p:sp>
        <p:nvSpPr>
          <p:cNvPr id="4" name="テキスト ボックス 3"/>
          <p:cNvSpPr txBox="1"/>
          <p:nvPr/>
        </p:nvSpPr>
        <p:spPr>
          <a:xfrm>
            <a:off x="218209" y="730914"/>
            <a:ext cx="10515600" cy="400110"/>
          </a:xfrm>
          <a:prstGeom prst="rect">
            <a:avLst/>
          </a:prstGeom>
          <a:noFill/>
        </p:spPr>
        <p:txBody>
          <a:bodyPr wrap="square" rtlCol="0">
            <a:spAutoFit/>
          </a:bodyPr>
          <a:lstStyle/>
          <a:p>
            <a:r>
              <a:rPr lang="ja-JP" altLang="en-US" sz="2000" b="1" dirty="0">
                <a:latin typeface="BIZ UDPゴシック" panose="020B0400000000000000" pitchFamily="50" charset="-128"/>
                <a:ea typeface="BIZ UDPゴシック" panose="020B0400000000000000" pitchFamily="50" charset="-128"/>
              </a:rPr>
              <a:t>（２）企業版ふるさと納税　</a:t>
            </a:r>
            <a:r>
              <a:rPr lang="en-US" altLang="ja-JP" sz="2000" b="1" dirty="0">
                <a:latin typeface="BIZ UDPゴシック" panose="020B0400000000000000" pitchFamily="50" charset="-128"/>
                <a:ea typeface="BIZ UDPゴシック" panose="020B0400000000000000" pitchFamily="50" charset="-128"/>
              </a:rPr>
              <a:t>【</a:t>
            </a:r>
            <a:r>
              <a:rPr lang="ja-JP" altLang="en-US" sz="2000" b="1" dirty="0">
                <a:latin typeface="BIZ UDPゴシック" panose="020B0400000000000000" pitchFamily="50" charset="-128"/>
                <a:ea typeface="BIZ UDPゴシック" panose="020B0400000000000000" pitchFamily="50" charset="-128"/>
              </a:rPr>
              <a:t>企業版目標額：</a:t>
            </a:r>
            <a:r>
              <a:rPr lang="ja-JP" altLang="en-US" sz="2000" b="1" u="sng" dirty="0">
                <a:latin typeface="BIZ UDPゴシック" panose="020B0400000000000000" pitchFamily="50" charset="-128"/>
                <a:ea typeface="BIZ UDPゴシック" panose="020B0400000000000000" pitchFamily="50" charset="-128"/>
              </a:rPr>
              <a:t>　　　　　万円</a:t>
            </a:r>
            <a:r>
              <a:rPr lang="en-US" altLang="ja-JP" sz="2000" b="1" dirty="0">
                <a:latin typeface="BIZ UDPゴシック" panose="020B0400000000000000" pitchFamily="50" charset="-128"/>
                <a:ea typeface="BIZ UDPゴシック" panose="020B0400000000000000" pitchFamily="50" charset="-128"/>
              </a:rPr>
              <a:t>】</a:t>
            </a:r>
          </a:p>
        </p:txBody>
      </p:sp>
      <p:graphicFrame>
        <p:nvGraphicFramePr>
          <p:cNvPr id="3" name="表 2"/>
          <p:cNvGraphicFramePr>
            <a:graphicFrameLocks noGrp="1"/>
          </p:cNvGraphicFramePr>
          <p:nvPr>
            <p:extLst>
              <p:ext uri="{D42A27DB-BD31-4B8C-83A1-F6EECF244321}">
                <p14:modId xmlns:p14="http://schemas.microsoft.com/office/powerpoint/2010/main" val="3033656192"/>
              </p:ext>
            </p:extLst>
          </p:nvPr>
        </p:nvGraphicFramePr>
        <p:xfrm>
          <a:off x="411349" y="1270366"/>
          <a:ext cx="11265987" cy="1854200"/>
        </p:xfrm>
        <a:graphic>
          <a:graphicData uri="http://schemas.openxmlformats.org/drawingml/2006/table">
            <a:tbl>
              <a:tblPr firstRow="1" bandRow="1">
                <a:tableStyleId>{5940675A-B579-460E-94D1-54222C63F5DA}</a:tableStyleId>
              </a:tblPr>
              <a:tblGrid>
                <a:gridCol w="3915141">
                  <a:extLst>
                    <a:ext uri="{9D8B030D-6E8A-4147-A177-3AD203B41FA5}">
                      <a16:colId xmlns:a16="http://schemas.microsoft.com/office/drawing/2014/main" val="1261602610"/>
                    </a:ext>
                  </a:extLst>
                </a:gridCol>
                <a:gridCol w="7350846">
                  <a:extLst>
                    <a:ext uri="{9D8B030D-6E8A-4147-A177-3AD203B41FA5}">
                      <a16:colId xmlns:a16="http://schemas.microsoft.com/office/drawing/2014/main" val="483653215"/>
                    </a:ext>
                  </a:extLst>
                </a:gridCol>
              </a:tblGrid>
              <a:tr h="370840">
                <a:tc>
                  <a:txBody>
                    <a:bodyPr/>
                    <a:lstStyle/>
                    <a:p>
                      <a:pPr algn="ctr"/>
                      <a:r>
                        <a:rPr kumimoji="1" lang="ja-JP" altLang="en-US" b="1" dirty="0">
                          <a:solidFill>
                            <a:schemeClr val="tx1"/>
                          </a:solidFill>
                          <a:latin typeface="BIZ UDPゴシック" panose="020B0400000000000000" pitchFamily="50" charset="-128"/>
                          <a:ea typeface="BIZ UDPゴシック" panose="020B0400000000000000" pitchFamily="50" charset="-128"/>
                        </a:rPr>
                        <a:t>寄附の呼びかけ先</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b="1" dirty="0">
                          <a:solidFill>
                            <a:schemeClr val="tx1"/>
                          </a:solidFill>
                          <a:latin typeface="BIZ UDPゴシック" panose="020B0400000000000000" pitchFamily="50" charset="-128"/>
                          <a:ea typeface="BIZ UDPゴシック" panose="020B0400000000000000" pitchFamily="50" charset="-128"/>
                        </a:rPr>
                        <a:t>これまでの関係性・寄附理由、寄附の実現度</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46492925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dirty="0">
                        <a:solidFill>
                          <a:srgbClr val="FF7C80"/>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1" dirty="0">
                        <a:solidFill>
                          <a:srgbClr val="FF7C80"/>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28949601"/>
                  </a:ext>
                </a:extLst>
              </a:tr>
              <a:tr h="370840">
                <a:tc>
                  <a:txBody>
                    <a:bodyPr/>
                    <a:lstStyle/>
                    <a:p>
                      <a:endParaRPr kumimoji="1" lang="ja-JP" altLang="en-US" sz="1600" b="1" dirty="0">
                        <a:solidFill>
                          <a:srgbClr val="FF7C80"/>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dirty="0">
                        <a:solidFill>
                          <a:srgbClr val="FF7C80"/>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14069762"/>
                  </a:ext>
                </a:extLst>
              </a:tr>
              <a:tr h="370840">
                <a:tc>
                  <a:txBody>
                    <a:bodyPr/>
                    <a:lstStyle/>
                    <a:p>
                      <a:endParaRPr kumimoji="1" lang="ja-JP" altLang="en-US" sz="1600" b="1" dirty="0">
                        <a:solidFill>
                          <a:srgbClr val="FF7C80"/>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600" b="1" dirty="0">
                        <a:solidFill>
                          <a:srgbClr val="FF7C80"/>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7035915"/>
                  </a:ext>
                </a:extLst>
              </a:tr>
              <a:tr h="370840">
                <a:tc>
                  <a:txBody>
                    <a:bodyPr/>
                    <a:lstStyle/>
                    <a:p>
                      <a:endParaRPr kumimoji="1" lang="ja-JP" altLang="en-US" sz="1600" b="1" dirty="0">
                        <a:solidFill>
                          <a:srgbClr val="FF7C80"/>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600" b="1" dirty="0">
                        <a:solidFill>
                          <a:srgbClr val="FF7C80"/>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44994342"/>
                  </a:ext>
                </a:extLst>
              </a:tr>
            </a:tbl>
          </a:graphicData>
        </a:graphic>
      </p:graphicFrame>
      <p:sp>
        <p:nvSpPr>
          <p:cNvPr id="8" name="テキスト ボックス 7"/>
          <p:cNvSpPr txBox="1"/>
          <p:nvPr/>
        </p:nvSpPr>
        <p:spPr>
          <a:xfrm>
            <a:off x="411350" y="3263908"/>
            <a:ext cx="11265986" cy="2376163"/>
          </a:xfrm>
          <a:prstGeom prst="rect">
            <a:avLst/>
          </a:prstGeom>
          <a:solidFill>
            <a:schemeClr val="accent6">
              <a:lumMod val="20000"/>
              <a:lumOff val="80000"/>
            </a:schemeClr>
          </a:solidFill>
        </p:spPr>
        <p:txBody>
          <a:bodyPr wrap="square" rtlCol="0">
            <a:spAutoFit/>
          </a:bodyPr>
          <a:lstStyle/>
          <a:p>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記載上の注意</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　</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本注意書きは削除可。</a:t>
            </a:r>
            <a:endParaRPr lang="en-US" altLang="ja-JP" dirty="0">
              <a:latin typeface="BIZ UDPゴシック" panose="020B0400000000000000" pitchFamily="50" charset="-128"/>
              <a:ea typeface="BIZ UDPゴシック" panose="020B0400000000000000" pitchFamily="50" charset="-128"/>
            </a:endParaRPr>
          </a:p>
          <a:p>
            <a:pPr marL="285750" indent="-285750">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目標額まで寄附を集めるための</a:t>
            </a:r>
            <a:r>
              <a:rPr lang="ja-JP" altLang="en-US" b="1" u="sng" dirty="0">
                <a:solidFill>
                  <a:srgbClr val="FF0000"/>
                </a:solidFill>
                <a:latin typeface="BIZ UDPゴシック" panose="020B0400000000000000" pitchFamily="50" charset="-128"/>
                <a:ea typeface="BIZ UDPゴシック" panose="020B0400000000000000" pitchFamily="50" charset="-128"/>
              </a:rPr>
              <a:t>寄附の呼びかけ先、関係性、寄附の実現度を具体的に記載してください</a:t>
            </a:r>
            <a:r>
              <a:rPr lang="ja-JP" altLang="en-US" dirty="0">
                <a:latin typeface="BIZ UDPゴシック" panose="020B0400000000000000" pitchFamily="50" charset="-128"/>
                <a:ea typeface="BIZ UDPゴシック" panose="020B0400000000000000" pitchFamily="50" charset="-128"/>
              </a:rPr>
              <a:t>。</a:t>
            </a:r>
            <a:endParaRPr lang="en-US" altLang="ja-JP" dirty="0">
              <a:latin typeface="BIZ UDPゴシック" panose="020B0400000000000000" pitchFamily="50" charset="-128"/>
              <a:ea typeface="BIZ UDPゴシック" panose="020B0400000000000000" pitchFamily="50" charset="-128"/>
            </a:endParaRPr>
          </a:p>
          <a:p>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（留意点）</a:t>
            </a:r>
            <a:endParaRPr lang="en-US" altLang="ja-JP" dirty="0">
              <a:latin typeface="BIZ UDPゴシック" panose="020B0400000000000000" pitchFamily="50" charset="-128"/>
              <a:ea typeface="BIZ UDPゴシック" panose="020B0400000000000000" pitchFamily="50" charset="-128"/>
            </a:endParaRPr>
          </a:p>
          <a:p>
            <a:pPr marL="285750" indent="-285750">
              <a:lnSpc>
                <a:spcPct val="150000"/>
              </a:lnSpc>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企業版ふるさと納税を活用した寄附が可能な企業は、</a:t>
            </a:r>
            <a:r>
              <a:rPr lang="ja-JP" altLang="en-US" b="1" u="sng" dirty="0">
                <a:solidFill>
                  <a:srgbClr val="FF0000"/>
                </a:solidFill>
                <a:latin typeface="BIZ UDPゴシック" panose="020B0400000000000000" pitchFamily="50" charset="-128"/>
                <a:ea typeface="BIZ UDPゴシック" panose="020B0400000000000000" pitchFamily="50" charset="-128"/>
              </a:rPr>
              <a:t>市外に本社がある企業</a:t>
            </a:r>
            <a:r>
              <a:rPr lang="ja-JP" altLang="en-US" dirty="0">
                <a:latin typeface="BIZ UDPゴシック" panose="020B0400000000000000" pitchFamily="50" charset="-128"/>
                <a:ea typeface="BIZ UDPゴシック" panose="020B0400000000000000" pitchFamily="50" charset="-128"/>
              </a:rPr>
              <a:t>です。</a:t>
            </a:r>
            <a:endParaRPr lang="en-US" altLang="ja-JP" dirty="0">
              <a:latin typeface="BIZ UDPゴシック" panose="020B0400000000000000" pitchFamily="50" charset="-128"/>
              <a:ea typeface="BIZ UDPゴシック" panose="020B0400000000000000" pitchFamily="50" charset="-128"/>
            </a:endParaRPr>
          </a:p>
          <a:p>
            <a:pPr marL="285750" indent="-285750">
              <a:lnSpc>
                <a:spcPct val="150000"/>
              </a:lnSpc>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企業版ふるさと納税の寄附は</a:t>
            </a:r>
            <a:r>
              <a:rPr lang="en-US" altLang="ja-JP" dirty="0">
                <a:latin typeface="BIZ UDPゴシック" panose="020B0400000000000000" pitchFamily="50" charset="-128"/>
                <a:ea typeface="BIZ UDPゴシック" panose="020B0400000000000000" pitchFamily="50" charset="-128"/>
              </a:rPr>
              <a:t>1</a:t>
            </a:r>
            <a:r>
              <a:rPr lang="ja-JP" altLang="en-US" dirty="0">
                <a:latin typeface="BIZ UDPゴシック" panose="020B0400000000000000" pitchFamily="50" charset="-128"/>
                <a:ea typeface="BIZ UDPゴシック" panose="020B0400000000000000" pitchFamily="50" charset="-128"/>
              </a:rPr>
              <a:t>口</a:t>
            </a:r>
            <a:r>
              <a:rPr lang="en-US" altLang="ja-JP" dirty="0">
                <a:latin typeface="BIZ UDPゴシック" panose="020B0400000000000000" pitchFamily="50" charset="-128"/>
                <a:ea typeface="BIZ UDPゴシック" panose="020B0400000000000000" pitchFamily="50" charset="-128"/>
              </a:rPr>
              <a:t>10</a:t>
            </a:r>
            <a:r>
              <a:rPr lang="ja-JP" altLang="en-US" dirty="0">
                <a:latin typeface="BIZ UDPゴシック" panose="020B0400000000000000" pitchFamily="50" charset="-128"/>
                <a:ea typeface="BIZ UDPゴシック" panose="020B0400000000000000" pitchFamily="50" charset="-128"/>
              </a:rPr>
              <a:t>万円からになります。</a:t>
            </a:r>
            <a:endParaRPr lang="en-US" altLang="ja-JP" dirty="0">
              <a:latin typeface="BIZ UDPゴシック" panose="020B0400000000000000" pitchFamily="50" charset="-128"/>
              <a:ea typeface="BIZ UDPゴシック" panose="020B0400000000000000" pitchFamily="50" charset="-128"/>
            </a:endParaRPr>
          </a:p>
          <a:p>
            <a:pPr marL="285750" indent="-285750">
              <a:lnSpc>
                <a:spcPct val="150000"/>
              </a:lnSpc>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企業版ふるさと納税は、</a:t>
            </a:r>
            <a:r>
              <a:rPr lang="ja-JP" altLang="en-US" b="1" u="sng" dirty="0">
                <a:latin typeface="BIZ UDPゴシック" panose="020B0400000000000000" pitchFamily="50" charset="-128"/>
                <a:ea typeface="BIZ UDPゴシック" panose="020B0400000000000000" pitchFamily="50" charset="-128"/>
              </a:rPr>
              <a:t>寄附を受けた自治体と寄附企業との間で「経済的利益の供与」が禁じられています</a:t>
            </a:r>
            <a:r>
              <a:rPr lang="ja-JP" altLang="en-US" b="1" dirty="0">
                <a:latin typeface="BIZ UDPゴシック" panose="020B0400000000000000" pitchFamily="50" charset="-128"/>
                <a:ea typeface="BIZ UDPゴシック" panose="020B0400000000000000" pitchFamily="50" charset="-128"/>
              </a:rPr>
              <a:t>。</a:t>
            </a:r>
            <a:endParaRPr lang="en-US" altLang="ja-JP" b="1"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654003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10515600" cy="836427"/>
          </a:xfrm>
        </p:spPr>
        <p:txBody>
          <a:bodyPr>
            <a:normAutofit/>
          </a:bodyPr>
          <a:lstStyle/>
          <a:p>
            <a:r>
              <a:rPr lang="ja-JP" altLang="en-US" sz="2800" b="1" dirty="0">
                <a:latin typeface="BIZ UDPゴシック" panose="020B0400000000000000" pitchFamily="50" charset="-128"/>
                <a:ea typeface="BIZ UDPゴシック" panose="020B0400000000000000" pitchFamily="50" charset="-128"/>
              </a:rPr>
              <a:t>５</a:t>
            </a:r>
            <a:r>
              <a:rPr kumimoji="1" lang="ja-JP" altLang="en-US" sz="2800" b="1" dirty="0">
                <a:latin typeface="BIZ UDPゴシック" panose="020B0400000000000000" pitchFamily="50" charset="-128"/>
                <a:ea typeface="BIZ UDPゴシック" panose="020B0400000000000000" pitchFamily="50" charset="-128"/>
              </a:rPr>
              <a:t>．寄附を集めるための取り組み</a:t>
            </a:r>
          </a:p>
        </p:txBody>
      </p:sp>
      <p:sp>
        <p:nvSpPr>
          <p:cNvPr id="4" name="テキスト ボックス 3"/>
          <p:cNvSpPr txBox="1"/>
          <p:nvPr/>
        </p:nvSpPr>
        <p:spPr>
          <a:xfrm>
            <a:off x="190500" y="730914"/>
            <a:ext cx="10515600" cy="400110"/>
          </a:xfrm>
          <a:prstGeom prst="rect">
            <a:avLst/>
          </a:prstGeom>
          <a:noFill/>
        </p:spPr>
        <p:txBody>
          <a:bodyPr wrap="square" rtlCol="0">
            <a:spAutoFit/>
          </a:bodyPr>
          <a:lstStyle/>
          <a:p>
            <a:r>
              <a:rPr lang="ja-JP" altLang="en-US" sz="2000" b="1" dirty="0">
                <a:latin typeface="BIZ UDPゴシック" panose="020B0400000000000000" pitchFamily="50" charset="-128"/>
                <a:ea typeface="BIZ UDPゴシック" panose="020B0400000000000000" pitchFamily="50" charset="-128"/>
              </a:rPr>
              <a:t>（３）目標額に到達しなかった場合の対応</a:t>
            </a:r>
            <a:endParaRPr lang="en-US" altLang="ja-JP" sz="2000" b="1" dirty="0">
              <a:solidFill>
                <a:srgbClr val="FF7C80"/>
              </a:solidFill>
              <a:latin typeface="BIZ UDPゴシック" panose="020B0400000000000000" pitchFamily="50" charset="-128"/>
              <a:ea typeface="BIZ UDPゴシック" panose="020B0400000000000000" pitchFamily="50" charset="-128"/>
            </a:endParaRPr>
          </a:p>
        </p:txBody>
      </p:sp>
      <p:sp>
        <p:nvSpPr>
          <p:cNvPr id="8" name="テキスト ボックス 7"/>
          <p:cNvSpPr txBox="1"/>
          <p:nvPr/>
        </p:nvSpPr>
        <p:spPr>
          <a:xfrm>
            <a:off x="463006" y="1861938"/>
            <a:ext cx="11265988" cy="2308324"/>
          </a:xfrm>
          <a:prstGeom prst="rect">
            <a:avLst/>
          </a:prstGeom>
          <a:solidFill>
            <a:schemeClr val="accent6">
              <a:lumMod val="20000"/>
              <a:lumOff val="80000"/>
            </a:schemeClr>
          </a:solidFill>
        </p:spPr>
        <p:txBody>
          <a:bodyPr wrap="square" rtlCol="0">
            <a:spAutoFit/>
          </a:bodyPr>
          <a:lstStyle/>
          <a:p>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記載上の注意</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　</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本注意書きは削除可。</a:t>
            </a:r>
            <a:endParaRPr lang="en-US" altLang="ja-JP" dirty="0">
              <a:latin typeface="BIZ UDPゴシック" panose="020B0400000000000000" pitchFamily="50" charset="-128"/>
              <a:ea typeface="BIZ UDPゴシック" panose="020B0400000000000000" pitchFamily="50" charset="-128"/>
            </a:endParaRPr>
          </a:p>
          <a:p>
            <a:endParaRPr lang="en-US" altLang="ja-JP" dirty="0">
              <a:latin typeface="BIZ UDPゴシック" panose="020B0400000000000000" pitchFamily="50" charset="-128"/>
              <a:ea typeface="BIZ UDPゴシック" panose="020B0400000000000000" pitchFamily="50" charset="-128"/>
            </a:endParaRPr>
          </a:p>
          <a:p>
            <a:pPr marL="285750" indent="-285750">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目標額に到達しなかった場合、プロジェクトをどのように実施しますか。 実施のための対応策（自己資金で補填／融資で補填／取り組み規模の縮小または段階的実施　等）や、想定される変更内容（重要度が最も高い△△△について減額し実施／出張回数の見直し）などを記載してください。</a:t>
            </a:r>
            <a:endParaRPr lang="en-US" altLang="ja-JP" dirty="0">
              <a:latin typeface="BIZ UDPゴシック" panose="020B0400000000000000" pitchFamily="50" charset="-128"/>
              <a:ea typeface="BIZ UDPゴシック" panose="020B0400000000000000" pitchFamily="50" charset="-128"/>
            </a:endParaRPr>
          </a:p>
          <a:p>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（評価のポイント）</a:t>
            </a:r>
          </a:p>
          <a:p>
            <a:pPr marL="285750" indent="-285750">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目標額に到達しない場合も、プロジェクト実施に向けた対応を検討している。</a:t>
            </a:r>
          </a:p>
        </p:txBody>
      </p:sp>
    </p:spTree>
    <p:extLst>
      <p:ext uri="{BB962C8B-B14F-4D97-AF65-F5344CB8AC3E}">
        <p14:creationId xmlns:p14="http://schemas.microsoft.com/office/powerpoint/2010/main" val="1944439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10515600" cy="836427"/>
          </a:xfrm>
        </p:spPr>
        <p:txBody>
          <a:bodyPr>
            <a:normAutofit/>
          </a:bodyPr>
          <a:lstStyle/>
          <a:p>
            <a:r>
              <a:rPr lang="ja-JP" altLang="en-US" sz="2800" b="1" dirty="0">
                <a:latin typeface="BIZ UDPゴシック" panose="020B0400000000000000" pitchFamily="50" charset="-128"/>
                <a:ea typeface="BIZ UDPゴシック" panose="020B0400000000000000" pitchFamily="50" charset="-128"/>
              </a:rPr>
              <a:t>６．事業の継続性</a:t>
            </a:r>
            <a:endParaRPr kumimoji="1" lang="ja-JP" altLang="en-US" sz="2800" b="1" dirty="0">
              <a:latin typeface="BIZ UDPゴシック" panose="020B0400000000000000" pitchFamily="50" charset="-128"/>
              <a:ea typeface="BIZ UDPゴシック" panose="020B0400000000000000" pitchFamily="50" charset="-128"/>
            </a:endParaRPr>
          </a:p>
        </p:txBody>
      </p:sp>
      <p:sp>
        <p:nvSpPr>
          <p:cNvPr id="6" name="テキスト ボックス 5"/>
          <p:cNvSpPr txBox="1"/>
          <p:nvPr/>
        </p:nvSpPr>
        <p:spPr>
          <a:xfrm>
            <a:off x="396092" y="1857083"/>
            <a:ext cx="11196000" cy="2308324"/>
          </a:xfrm>
          <a:prstGeom prst="rect">
            <a:avLst/>
          </a:prstGeom>
          <a:solidFill>
            <a:schemeClr val="accent6">
              <a:lumMod val="20000"/>
              <a:lumOff val="80000"/>
            </a:schemeClr>
          </a:solidFill>
        </p:spPr>
        <p:txBody>
          <a:bodyPr wrap="square" rtlCol="0">
            <a:spAutoFit/>
          </a:bodyPr>
          <a:lstStyle/>
          <a:p>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記載上の注意</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　</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本注意書きは削除可。</a:t>
            </a:r>
          </a:p>
          <a:p>
            <a:endParaRPr lang="en-US" altLang="ja-JP" dirty="0">
              <a:latin typeface="BIZ UDPゴシック" panose="020B0400000000000000" pitchFamily="50" charset="-128"/>
              <a:ea typeface="BIZ UDPゴシック" panose="020B0400000000000000" pitchFamily="50" charset="-128"/>
            </a:endParaRPr>
          </a:p>
          <a:p>
            <a:pPr marL="285750" indent="-285750">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継続的な事業実施に向けた今後の事業計画を記載してください。</a:t>
            </a:r>
            <a:endParaRPr lang="en-US" altLang="ja-JP" dirty="0">
              <a:latin typeface="BIZ UDPゴシック" panose="020B0400000000000000" pitchFamily="50" charset="-128"/>
              <a:ea typeface="BIZ UDPゴシック" panose="020B0400000000000000" pitchFamily="50" charset="-128"/>
            </a:endParaRPr>
          </a:p>
          <a:p>
            <a:pPr marL="285750" indent="-285750">
              <a:buFont typeface="Wingdings" panose="05000000000000000000" pitchFamily="2" charset="2"/>
              <a:buChar char="l"/>
            </a:pPr>
            <a:r>
              <a:rPr lang="ja-JP" altLang="ja-JP" dirty="0">
                <a:latin typeface="BIZ UDPゴシック" panose="020B0400000000000000" pitchFamily="50" charset="-128"/>
                <a:ea typeface="BIZ UDPゴシック" panose="020B0400000000000000" pitchFamily="50" charset="-128"/>
              </a:rPr>
              <a:t>事業を進めていく上で必要になる事業パートナー（原材料調達先、外部委託先、社外専門家等）がある場合は、その連携状況も具体的にご記入ください。</a:t>
            </a:r>
            <a:endParaRPr lang="en-US" altLang="ja-JP" dirty="0">
              <a:latin typeface="BIZ UDPゴシック" panose="020B0400000000000000" pitchFamily="50" charset="-128"/>
              <a:ea typeface="BIZ UDPゴシック" panose="020B0400000000000000" pitchFamily="50" charset="-128"/>
            </a:endParaRPr>
          </a:p>
          <a:p>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（評価のポイント）</a:t>
            </a:r>
            <a:endParaRPr lang="en-US" altLang="ja-JP" dirty="0">
              <a:latin typeface="BIZ UDPゴシック" panose="020B0400000000000000" pitchFamily="50" charset="-128"/>
              <a:ea typeface="BIZ UDPゴシック" panose="020B0400000000000000" pitchFamily="50" charset="-128"/>
            </a:endParaRPr>
          </a:p>
          <a:p>
            <a:pPr marL="285750" indent="-285750">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実現可能な事業計画や資金計画を有し、継続的な事業実施のための具体的な方策を示している。</a:t>
            </a:r>
            <a:endParaRPr lang="en-US" altLang="ja-JP" dirty="0">
              <a:latin typeface="BIZ UDPゴシック" panose="020B0400000000000000" pitchFamily="50" charset="-128"/>
              <a:ea typeface="BIZ UDPゴシック" panose="020B0400000000000000" pitchFamily="50" charset="-128"/>
            </a:endParaRPr>
          </a:p>
        </p:txBody>
      </p:sp>
      <p:sp>
        <p:nvSpPr>
          <p:cNvPr id="7" name="テキスト ボックス 6"/>
          <p:cNvSpPr txBox="1"/>
          <p:nvPr/>
        </p:nvSpPr>
        <p:spPr>
          <a:xfrm>
            <a:off x="190500" y="813424"/>
            <a:ext cx="10515600" cy="400110"/>
          </a:xfrm>
          <a:prstGeom prst="rect">
            <a:avLst/>
          </a:prstGeom>
          <a:noFill/>
        </p:spPr>
        <p:txBody>
          <a:bodyPr wrap="square" rtlCol="0">
            <a:spAutoFit/>
          </a:bodyPr>
          <a:lstStyle/>
          <a:p>
            <a:r>
              <a:rPr lang="ja-JP" altLang="en-US" sz="2000" b="1" dirty="0">
                <a:latin typeface="BIZ UDPゴシック" panose="020B0400000000000000" pitchFamily="50" charset="-128"/>
                <a:ea typeface="BIZ UDPゴシック" panose="020B0400000000000000" pitchFamily="50" charset="-128"/>
              </a:rPr>
              <a:t>（１）今後の事業計画</a:t>
            </a:r>
            <a:endParaRPr lang="en-US" altLang="ja-JP" sz="2000" b="1"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3030619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10515600" cy="836427"/>
          </a:xfrm>
        </p:spPr>
        <p:txBody>
          <a:bodyPr>
            <a:normAutofit/>
          </a:bodyPr>
          <a:lstStyle/>
          <a:p>
            <a:r>
              <a:rPr lang="ja-JP" altLang="en-US" sz="2800" b="1" dirty="0">
                <a:latin typeface="BIZ UDPゴシック" panose="020B0400000000000000" pitchFamily="50" charset="-128"/>
                <a:ea typeface="BIZ UDPゴシック" panose="020B0400000000000000" pitchFamily="50" charset="-128"/>
              </a:rPr>
              <a:t>６．事業の継続性</a:t>
            </a:r>
            <a:endParaRPr kumimoji="1" lang="ja-JP" altLang="en-US" sz="2800" b="1" dirty="0">
              <a:latin typeface="BIZ UDPゴシック" panose="020B0400000000000000" pitchFamily="50" charset="-128"/>
              <a:ea typeface="BIZ UDPゴシック" panose="020B0400000000000000" pitchFamily="50" charset="-128"/>
            </a:endParaRPr>
          </a:p>
        </p:txBody>
      </p:sp>
      <p:sp>
        <p:nvSpPr>
          <p:cNvPr id="6" name="テキスト ボックス 5"/>
          <p:cNvSpPr txBox="1"/>
          <p:nvPr/>
        </p:nvSpPr>
        <p:spPr>
          <a:xfrm>
            <a:off x="396092" y="1857083"/>
            <a:ext cx="11196000" cy="1754326"/>
          </a:xfrm>
          <a:prstGeom prst="rect">
            <a:avLst/>
          </a:prstGeom>
          <a:solidFill>
            <a:schemeClr val="accent6">
              <a:lumMod val="20000"/>
              <a:lumOff val="80000"/>
            </a:schemeClr>
          </a:solidFill>
        </p:spPr>
        <p:txBody>
          <a:bodyPr wrap="square" rtlCol="0">
            <a:spAutoFit/>
          </a:bodyPr>
          <a:lstStyle/>
          <a:p>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記載上の注意</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　</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本注意書きは削除可。</a:t>
            </a:r>
          </a:p>
          <a:p>
            <a:endParaRPr lang="en-US" altLang="ja-JP" dirty="0">
              <a:latin typeface="BIZ UDPゴシック" panose="020B0400000000000000" pitchFamily="50" charset="-128"/>
              <a:ea typeface="BIZ UDPゴシック" panose="020B0400000000000000" pitchFamily="50" charset="-128"/>
            </a:endParaRPr>
          </a:p>
          <a:p>
            <a:pPr marL="285750" indent="-285750">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継続的な事業実施に向けた今後の資金計画（３年間）を記載してください。</a:t>
            </a:r>
            <a:endParaRPr lang="en-US" altLang="ja-JP" dirty="0">
              <a:latin typeface="BIZ UDPゴシック" panose="020B0400000000000000" pitchFamily="50" charset="-128"/>
              <a:ea typeface="BIZ UDPゴシック" panose="020B0400000000000000" pitchFamily="50" charset="-128"/>
            </a:endParaRPr>
          </a:p>
          <a:p>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（評価のポイント）</a:t>
            </a:r>
            <a:endParaRPr lang="en-US" altLang="ja-JP" dirty="0">
              <a:latin typeface="BIZ UDPゴシック" panose="020B0400000000000000" pitchFamily="50" charset="-128"/>
              <a:ea typeface="BIZ UDPゴシック" panose="020B0400000000000000" pitchFamily="50" charset="-128"/>
            </a:endParaRPr>
          </a:p>
          <a:p>
            <a:pPr marL="285750" indent="-285750">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実現可能な事業計画や資金計画を有し、継続的な事業実施のための具体的な方策を示している。</a:t>
            </a:r>
          </a:p>
        </p:txBody>
      </p:sp>
      <p:sp>
        <p:nvSpPr>
          <p:cNvPr id="7" name="テキスト ボックス 6"/>
          <p:cNvSpPr txBox="1"/>
          <p:nvPr/>
        </p:nvSpPr>
        <p:spPr>
          <a:xfrm>
            <a:off x="190500" y="800361"/>
            <a:ext cx="10515600" cy="400110"/>
          </a:xfrm>
          <a:prstGeom prst="rect">
            <a:avLst/>
          </a:prstGeom>
          <a:noFill/>
        </p:spPr>
        <p:txBody>
          <a:bodyPr wrap="square" rtlCol="0">
            <a:spAutoFit/>
          </a:bodyPr>
          <a:lstStyle/>
          <a:p>
            <a:r>
              <a:rPr lang="ja-JP" altLang="en-US" sz="2000" b="1" dirty="0">
                <a:latin typeface="BIZ UDPゴシック" panose="020B0400000000000000" pitchFamily="50" charset="-128"/>
                <a:ea typeface="BIZ UDPゴシック" panose="020B0400000000000000" pitchFamily="50" charset="-128"/>
              </a:rPr>
              <a:t>（２）今後の資金計画</a:t>
            </a:r>
            <a:endParaRPr lang="en-US" altLang="ja-JP" sz="2000" b="1"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7967877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10515600" cy="836427"/>
          </a:xfrm>
        </p:spPr>
        <p:txBody>
          <a:bodyPr>
            <a:normAutofit/>
          </a:bodyPr>
          <a:lstStyle/>
          <a:p>
            <a:r>
              <a:rPr lang="en-US" altLang="ja-JP" sz="2800" b="1" dirty="0">
                <a:latin typeface="BIZ UDPゴシック" panose="020B0400000000000000" pitchFamily="50" charset="-128"/>
                <a:ea typeface="BIZ UDPゴシック" panose="020B0400000000000000" pitchFamily="50" charset="-128"/>
              </a:rPr>
              <a:t>7</a:t>
            </a:r>
            <a:r>
              <a:rPr kumimoji="1" lang="ja-JP" altLang="en-US" sz="2800" b="1" dirty="0" err="1">
                <a:latin typeface="BIZ UDPゴシック" panose="020B0400000000000000" pitchFamily="50" charset="-128"/>
                <a:ea typeface="BIZ UDPゴシック" panose="020B0400000000000000" pitchFamily="50" charset="-128"/>
              </a:rPr>
              <a:t>．</a:t>
            </a:r>
            <a:r>
              <a:rPr kumimoji="1" lang="ja-JP" altLang="en-US" sz="2800" b="1" dirty="0">
                <a:latin typeface="BIZ UDPゴシック" panose="020B0400000000000000" pitchFamily="50" charset="-128"/>
                <a:ea typeface="BIZ UDPゴシック" panose="020B0400000000000000" pitchFamily="50" charset="-128"/>
              </a:rPr>
              <a:t>その他（任意）</a:t>
            </a:r>
          </a:p>
        </p:txBody>
      </p:sp>
      <p:sp>
        <p:nvSpPr>
          <p:cNvPr id="6" name="テキスト ボックス 5"/>
          <p:cNvSpPr txBox="1"/>
          <p:nvPr/>
        </p:nvSpPr>
        <p:spPr>
          <a:xfrm>
            <a:off x="370692" y="1710452"/>
            <a:ext cx="11196000" cy="2585323"/>
          </a:xfrm>
          <a:prstGeom prst="rect">
            <a:avLst/>
          </a:prstGeom>
          <a:solidFill>
            <a:schemeClr val="accent6">
              <a:lumMod val="20000"/>
              <a:lumOff val="80000"/>
            </a:schemeClr>
          </a:solidFill>
        </p:spPr>
        <p:txBody>
          <a:bodyPr wrap="square" rtlCol="0">
            <a:spAutoFit/>
          </a:bodyPr>
          <a:lstStyle/>
          <a:p>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記載上の注意</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　</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本注意書きは削除可。</a:t>
            </a:r>
          </a:p>
          <a:p>
            <a:endParaRPr lang="en-US" altLang="ja-JP" dirty="0">
              <a:latin typeface="BIZ UDPゴシック" panose="020B0400000000000000" pitchFamily="50" charset="-128"/>
              <a:ea typeface="BIZ UDPゴシック" panose="020B0400000000000000" pitchFamily="50" charset="-128"/>
            </a:endParaRPr>
          </a:p>
          <a:p>
            <a:pPr marL="285750" indent="-285750">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ここまでに記載したこと以外で、特にアピールしたいことがあればご記入ください。</a:t>
            </a:r>
          </a:p>
          <a:p>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（評価のポイント）</a:t>
            </a:r>
            <a:endParaRPr lang="en-US" altLang="ja-JP" dirty="0">
              <a:latin typeface="BIZ UDPゴシック" panose="020B0400000000000000" pitchFamily="50" charset="-128"/>
              <a:ea typeface="BIZ UDPゴシック" panose="020B0400000000000000" pitchFamily="50" charset="-128"/>
            </a:endParaRPr>
          </a:p>
          <a:p>
            <a:pPr marL="285750" indent="-285750">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その他、審査員が施策上、特に魅力的と考える要素がある。</a:t>
            </a:r>
            <a:endParaRPr lang="en-US" altLang="ja-JP" dirty="0">
              <a:latin typeface="BIZ UDPゴシック" panose="020B0400000000000000" pitchFamily="50" charset="-128"/>
              <a:ea typeface="BIZ UDPゴシック" panose="020B0400000000000000" pitchFamily="50" charset="-128"/>
            </a:endParaRPr>
          </a:p>
          <a:p>
            <a:pPr lvl="1"/>
            <a:r>
              <a:rPr lang="ja-JP" altLang="en-US" dirty="0">
                <a:latin typeface="BIZ UDPゴシック" panose="020B0400000000000000" pitchFamily="50" charset="-128"/>
                <a:ea typeface="BIZ UDPゴシック" panose="020B0400000000000000" pitchFamily="50" charset="-128"/>
              </a:rPr>
              <a:t>例）「森林文化都市」のビジョン実現に資するプロジェクトである。</a:t>
            </a:r>
            <a:endParaRPr lang="en-US" altLang="ja-JP" dirty="0">
              <a:latin typeface="BIZ UDPゴシック" panose="020B0400000000000000" pitchFamily="50" charset="-128"/>
              <a:ea typeface="BIZ UDPゴシック" panose="020B0400000000000000" pitchFamily="50" charset="-128"/>
            </a:endParaRPr>
          </a:p>
          <a:p>
            <a:pPr lvl="1"/>
            <a:r>
              <a:rPr lang="ja-JP" altLang="en-US" dirty="0">
                <a:latin typeface="BIZ UDPゴシック" panose="020B0400000000000000" pitchFamily="50" charset="-128"/>
                <a:ea typeface="BIZ UDPゴシック" panose="020B0400000000000000" pitchFamily="50" charset="-128"/>
              </a:rPr>
              <a:t>例）ビジネスモデル、製品やサービスに独創性がある。</a:t>
            </a:r>
            <a:endParaRPr lang="en-US" altLang="ja-JP" dirty="0">
              <a:latin typeface="BIZ UDPゴシック" panose="020B0400000000000000" pitchFamily="50" charset="-128"/>
              <a:ea typeface="BIZ UDPゴシック" panose="020B0400000000000000" pitchFamily="50" charset="-128"/>
            </a:endParaRPr>
          </a:p>
          <a:p>
            <a:pPr lvl="1"/>
            <a:r>
              <a:rPr lang="ja-JP" altLang="en-US" dirty="0">
                <a:latin typeface="BIZ UDPゴシック" panose="020B0400000000000000" pitchFamily="50" charset="-128"/>
                <a:ea typeface="BIZ UDPゴシック" panose="020B0400000000000000" pitchFamily="50" charset="-128"/>
              </a:rPr>
              <a:t>例）地域や社会の課題解決を目指す他者にとって、ロールモデルとなる要素がある。</a:t>
            </a:r>
            <a:endParaRPr lang="en-US" altLang="ja-JP"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127285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a:spLocks noGrp="1"/>
          </p:cNvSpPr>
          <p:nvPr>
            <p:ph type="title"/>
          </p:nvPr>
        </p:nvSpPr>
        <p:spPr>
          <a:xfrm>
            <a:off x="0" y="-12699"/>
            <a:ext cx="10515600" cy="901700"/>
          </a:xfrm>
        </p:spPr>
        <p:txBody>
          <a:bodyPr>
            <a:normAutofit/>
          </a:bodyPr>
          <a:lstStyle/>
          <a:p>
            <a:r>
              <a:rPr lang="ja-JP" altLang="en-US" sz="2800" b="1" dirty="0">
                <a:latin typeface="BIZ UDPゴシック" panose="020B0400000000000000" pitchFamily="50" charset="-128"/>
                <a:ea typeface="BIZ UDPゴシック" panose="020B0400000000000000" pitchFamily="50" charset="-128"/>
              </a:rPr>
              <a:t>１．申請人の概要</a:t>
            </a:r>
            <a:endParaRPr kumimoji="1" lang="ja-JP" altLang="en-US" sz="2800" b="1" dirty="0">
              <a:latin typeface="BIZ UDPゴシック" panose="020B0400000000000000" pitchFamily="50" charset="-128"/>
              <a:ea typeface="BIZ UDPゴシック" panose="020B0400000000000000" pitchFamily="50" charset="-128"/>
            </a:endParaRPr>
          </a:p>
        </p:txBody>
      </p:sp>
      <p:graphicFrame>
        <p:nvGraphicFramePr>
          <p:cNvPr id="5" name="表 4"/>
          <p:cNvGraphicFramePr>
            <a:graphicFrameLocks noGrp="1"/>
          </p:cNvGraphicFramePr>
          <p:nvPr>
            <p:extLst>
              <p:ext uri="{D42A27DB-BD31-4B8C-83A1-F6EECF244321}">
                <p14:modId xmlns:p14="http://schemas.microsoft.com/office/powerpoint/2010/main" val="2924075253"/>
              </p:ext>
            </p:extLst>
          </p:nvPr>
        </p:nvGraphicFramePr>
        <p:xfrm>
          <a:off x="205194" y="771434"/>
          <a:ext cx="11825697" cy="5968998"/>
        </p:xfrm>
        <a:graphic>
          <a:graphicData uri="http://schemas.openxmlformats.org/drawingml/2006/table">
            <a:tbl>
              <a:tblPr firstRow="1" bandRow="1">
                <a:tableStyleId>{5940675A-B579-460E-94D1-54222C63F5DA}</a:tableStyleId>
              </a:tblPr>
              <a:tblGrid>
                <a:gridCol w="4015572">
                  <a:extLst>
                    <a:ext uri="{9D8B030D-6E8A-4147-A177-3AD203B41FA5}">
                      <a16:colId xmlns:a16="http://schemas.microsoft.com/office/drawing/2014/main" val="1015840581"/>
                    </a:ext>
                  </a:extLst>
                </a:gridCol>
                <a:gridCol w="7810125">
                  <a:extLst>
                    <a:ext uri="{9D8B030D-6E8A-4147-A177-3AD203B41FA5}">
                      <a16:colId xmlns:a16="http://schemas.microsoft.com/office/drawing/2014/main" val="2055512342"/>
                    </a:ext>
                  </a:extLst>
                </a:gridCol>
              </a:tblGrid>
              <a:tr h="530965">
                <a:tc>
                  <a:txBody>
                    <a:bodyPr/>
                    <a:lstStyle/>
                    <a:p>
                      <a:r>
                        <a:rPr kumimoji="1" lang="ja-JP" altLang="en-US" sz="1600" b="0" dirty="0">
                          <a:latin typeface="BIZ UDPゴシック" panose="020B0400000000000000" pitchFamily="50" charset="-128"/>
                          <a:ea typeface="BIZ UDPゴシック" panose="020B0400000000000000" pitchFamily="50" charset="-128"/>
                        </a:rPr>
                        <a:t>法人名・屋号　（フリガナ）</a:t>
                      </a:r>
                    </a:p>
                  </a:txBody>
                  <a:tcPr anchor="ctr">
                    <a:solidFill>
                      <a:schemeClr val="accent3">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dirty="0">
                        <a:solidFill>
                          <a:srgbClr val="FF7C80"/>
                        </a:solidFill>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1233401567"/>
                  </a:ext>
                </a:extLst>
              </a:tr>
              <a:tr h="530965">
                <a:tc>
                  <a:txBody>
                    <a:bodyPr/>
                    <a:lstStyle/>
                    <a:p>
                      <a:r>
                        <a:rPr kumimoji="1" lang="ja-JP" altLang="en-US" sz="1600" b="0" dirty="0">
                          <a:latin typeface="BIZ UDPゴシック" panose="020B0400000000000000" pitchFamily="50" charset="-128"/>
                          <a:ea typeface="BIZ UDPゴシック" panose="020B0400000000000000" pitchFamily="50" charset="-128"/>
                        </a:rPr>
                        <a:t>代表者役職・氏名</a:t>
                      </a:r>
                    </a:p>
                  </a:txBody>
                  <a:tcPr anchor="ctr">
                    <a:solidFill>
                      <a:schemeClr val="accent3">
                        <a:lumMod val="20000"/>
                        <a:lumOff val="80000"/>
                      </a:schemeClr>
                    </a:solidFill>
                  </a:tcPr>
                </a:tc>
                <a:tc>
                  <a:txBody>
                    <a:bodyPr/>
                    <a:lstStyle/>
                    <a:p>
                      <a:endParaRPr kumimoji="1" lang="ja-JP" altLang="en-US" sz="1600" b="0" dirty="0">
                        <a:solidFill>
                          <a:srgbClr val="FF7C80"/>
                        </a:solidFill>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3375427136"/>
                  </a:ext>
                </a:extLst>
              </a:tr>
              <a:tr h="530965">
                <a:tc>
                  <a:txBody>
                    <a:bodyPr/>
                    <a:lstStyle/>
                    <a:p>
                      <a:r>
                        <a:rPr kumimoji="1" lang="ja-JP" altLang="en-US" sz="1600" b="0" dirty="0">
                          <a:latin typeface="BIZ UDPゴシック" panose="020B0400000000000000" pitchFamily="50" charset="-128"/>
                          <a:ea typeface="BIZ UDPゴシック" panose="020B0400000000000000" pitchFamily="50" charset="-128"/>
                        </a:rPr>
                        <a:t>所在地</a:t>
                      </a:r>
                    </a:p>
                  </a:txBody>
                  <a:tcPr anchor="ctr">
                    <a:solidFill>
                      <a:schemeClr val="accent3">
                        <a:lumMod val="20000"/>
                        <a:lumOff val="80000"/>
                      </a:schemeClr>
                    </a:solidFill>
                  </a:tcPr>
                </a:tc>
                <a:tc>
                  <a:txBody>
                    <a:bodyPr/>
                    <a:lstStyle/>
                    <a:p>
                      <a:endParaRPr kumimoji="1" lang="ja-JP" altLang="en-US" sz="1600" b="0" dirty="0">
                        <a:solidFill>
                          <a:srgbClr val="FF7C80"/>
                        </a:solidFill>
                        <a:latin typeface="BIZ UDPゴシック" panose="020B0400000000000000" pitchFamily="50" charset="-128"/>
                        <a:ea typeface="BIZ UDPゴシック" panose="020B0400000000000000" pitchFamily="50" charset="-128"/>
                      </a:endParaRPr>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28956169"/>
                  </a:ext>
                </a:extLst>
              </a:tr>
              <a:tr h="530965">
                <a:tc>
                  <a:txBody>
                    <a:bodyPr/>
                    <a:lstStyle/>
                    <a:p>
                      <a:r>
                        <a:rPr kumimoji="1" lang="ja-JP" altLang="en-US" sz="1600" b="0" dirty="0">
                          <a:latin typeface="BIZ UDPゴシック" panose="020B0400000000000000" pitchFamily="50" charset="-128"/>
                          <a:ea typeface="BIZ UDPゴシック" panose="020B0400000000000000" pitchFamily="50" charset="-128"/>
                        </a:rPr>
                        <a:t>設立・開業年月日</a:t>
                      </a:r>
                    </a:p>
                  </a:txBody>
                  <a:tcPr anchor="ctr">
                    <a:solidFill>
                      <a:schemeClr val="accent3">
                        <a:lumMod val="20000"/>
                        <a:lumOff val="80000"/>
                      </a:schemeClr>
                    </a:solidFill>
                  </a:tcPr>
                </a:tc>
                <a:tc>
                  <a:txBody>
                    <a:bodyPr/>
                    <a:lstStyle/>
                    <a:p>
                      <a:endParaRPr kumimoji="1" lang="ja-JP" altLang="en-US" sz="1600" b="0" dirty="0">
                        <a:solidFill>
                          <a:srgbClr val="FF7C80"/>
                        </a:solidFill>
                        <a:latin typeface="BIZ UDPゴシック" panose="020B0400000000000000" pitchFamily="50" charset="-128"/>
                        <a:ea typeface="BIZ UDPゴシック" panose="020B0400000000000000" pitchFamily="50" charset="-128"/>
                      </a:endParaRPr>
                    </a:p>
                  </a:txBody>
                  <a:tcPr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600780081"/>
                  </a:ext>
                </a:extLst>
              </a:tr>
              <a:tr h="530965">
                <a:tc>
                  <a:txBody>
                    <a:bodyPr/>
                    <a:lstStyle/>
                    <a:p>
                      <a:r>
                        <a:rPr kumimoji="1" lang="ja-JP" altLang="en-US" sz="1600" b="0" dirty="0">
                          <a:latin typeface="BIZ UDPゴシック" panose="020B0400000000000000" pitchFamily="50" charset="-128"/>
                          <a:ea typeface="BIZ UDPゴシック" panose="020B0400000000000000" pitchFamily="50" charset="-128"/>
                        </a:rPr>
                        <a:t>事業形態　</a:t>
                      </a:r>
                      <a:r>
                        <a:rPr kumimoji="1" lang="en-US" altLang="ja-JP" sz="1400" b="0" dirty="0">
                          <a:latin typeface="BIZ UDPゴシック" panose="020B0400000000000000" pitchFamily="50" charset="-128"/>
                          <a:ea typeface="BIZ UDPゴシック" panose="020B0400000000000000" pitchFamily="50" charset="-128"/>
                        </a:rPr>
                        <a:t>※</a:t>
                      </a:r>
                      <a:r>
                        <a:rPr kumimoji="1" lang="ja-JP" altLang="en-US" sz="1400" b="0" dirty="0">
                          <a:latin typeface="BIZ UDPゴシック" panose="020B0400000000000000" pitchFamily="50" charset="-128"/>
                          <a:ea typeface="BIZ UDPゴシック" panose="020B0400000000000000" pitchFamily="50" charset="-128"/>
                        </a:rPr>
                        <a:t>該当を■に変更</a:t>
                      </a:r>
                    </a:p>
                  </a:txBody>
                  <a:tcPr anchor="ctr">
                    <a:solidFill>
                      <a:schemeClr val="accent3">
                        <a:lumMod val="20000"/>
                        <a:lumOff val="80000"/>
                      </a:schemeClr>
                    </a:solidFill>
                  </a:tcPr>
                </a:tc>
                <a:tc>
                  <a:txBody>
                    <a:bodyPr/>
                    <a:lstStyle/>
                    <a:p>
                      <a:r>
                        <a:rPr kumimoji="1" lang="zh-TW" altLang="en-US" sz="1600" b="0" dirty="0">
                          <a:latin typeface="BIZ UDPゴシック" panose="020B0400000000000000" pitchFamily="50" charset="-128"/>
                          <a:ea typeface="BIZ UDPゴシック" panose="020B0400000000000000" pitchFamily="50" charset="-128"/>
                        </a:rPr>
                        <a:t> □個人事業　</a:t>
                      </a:r>
                      <a:r>
                        <a:rPr kumimoji="1" lang="ja-JP" altLang="en-US" sz="1600" b="0" dirty="0">
                          <a:latin typeface="BIZ UDPゴシック" panose="020B0400000000000000" pitchFamily="50" charset="-128"/>
                          <a:ea typeface="BIZ UDPゴシック" panose="020B0400000000000000" pitchFamily="50" charset="-128"/>
                        </a:rPr>
                        <a:t>　　 　</a:t>
                      </a:r>
                      <a:r>
                        <a:rPr kumimoji="1" lang="ja-JP" altLang="en-US" sz="1600" b="0" dirty="0">
                          <a:solidFill>
                            <a:schemeClr val="tx1"/>
                          </a:solidFill>
                          <a:latin typeface="BIZ UDPゴシック" panose="020B0400000000000000" pitchFamily="50" charset="-128"/>
                          <a:ea typeface="BIZ UDPゴシック" panose="020B0400000000000000" pitchFamily="50" charset="-128"/>
                        </a:rPr>
                        <a:t>□</a:t>
                      </a:r>
                      <a:r>
                        <a:rPr kumimoji="1" lang="zh-TW" altLang="en-US" sz="1600" b="0" dirty="0">
                          <a:latin typeface="BIZ UDPゴシック" panose="020B0400000000000000" pitchFamily="50" charset="-128"/>
                          <a:ea typeface="BIZ UDPゴシック" panose="020B0400000000000000" pitchFamily="50" charset="-128"/>
                        </a:rPr>
                        <a:t>法人</a:t>
                      </a:r>
                      <a:endParaRPr kumimoji="1" lang="ja-JP" altLang="en-US" sz="1600" b="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2803990366"/>
                  </a:ext>
                </a:extLst>
              </a:tr>
              <a:tr h="530965">
                <a:tc>
                  <a:txBody>
                    <a:bodyPr/>
                    <a:lstStyle/>
                    <a:p>
                      <a:r>
                        <a:rPr kumimoji="1" lang="ja-JP" altLang="en-US" sz="1600" b="0" dirty="0">
                          <a:latin typeface="BIZ UDPゴシック" panose="020B0400000000000000" pitchFamily="50" charset="-128"/>
                          <a:ea typeface="BIZ UDPゴシック" panose="020B0400000000000000" pitchFamily="50" charset="-128"/>
                        </a:rPr>
                        <a:t>資本金・出資金　</a:t>
                      </a:r>
                      <a:r>
                        <a:rPr kumimoji="1" lang="en-US" altLang="ja-JP" sz="1400" b="0" dirty="0">
                          <a:latin typeface="BIZ UDPゴシック" panose="020B0400000000000000" pitchFamily="50" charset="-128"/>
                          <a:ea typeface="BIZ UDPゴシック" panose="020B0400000000000000" pitchFamily="50" charset="-128"/>
                        </a:rPr>
                        <a:t>※</a:t>
                      </a:r>
                      <a:r>
                        <a:rPr kumimoji="1" lang="ja-JP" altLang="en-US" sz="1400" b="0" dirty="0">
                          <a:latin typeface="BIZ UDPゴシック" panose="020B0400000000000000" pitchFamily="50" charset="-128"/>
                          <a:ea typeface="BIZ UDPゴシック" panose="020B0400000000000000" pitchFamily="50" charset="-128"/>
                        </a:rPr>
                        <a:t>法人の場合のみ要記載</a:t>
                      </a:r>
                    </a:p>
                  </a:txBody>
                  <a:tcPr anchor="ctr">
                    <a:solidFill>
                      <a:schemeClr val="accent3">
                        <a:lumMod val="20000"/>
                        <a:lumOff val="80000"/>
                      </a:schemeClr>
                    </a:solidFill>
                  </a:tcPr>
                </a:tc>
                <a:tc>
                  <a:txBody>
                    <a:bodyPr/>
                    <a:lstStyle/>
                    <a:p>
                      <a:r>
                        <a:rPr kumimoji="1" lang="ja-JP" altLang="en-US" sz="1600" b="0" dirty="0">
                          <a:solidFill>
                            <a:srgbClr val="FF7C80"/>
                          </a:solidFill>
                          <a:latin typeface="BIZ UDPゴシック" panose="020B0400000000000000" pitchFamily="50" charset="-128"/>
                          <a:ea typeface="BIZ UDPゴシック" panose="020B0400000000000000" pitchFamily="50" charset="-128"/>
                        </a:rPr>
                        <a:t>　　　　　　　</a:t>
                      </a:r>
                      <a:r>
                        <a:rPr kumimoji="1" lang="ja-JP" altLang="en-US" sz="1600" b="0" dirty="0">
                          <a:solidFill>
                            <a:schemeClr val="tx1"/>
                          </a:solidFill>
                          <a:latin typeface="BIZ UDPゴシック" panose="020B0400000000000000" pitchFamily="50" charset="-128"/>
                          <a:ea typeface="BIZ UDPゴシック" panose="020B0400000000000000" pitchFamily="50" charset="-128"/>
                        </a:rPr>
                        <a:t>円</a:t>
                      </a:r>
                    </a:p>
                  </a:txBody>
                  <a:tcPr anchor="ctr"/>
                </a:tc>
                <a:extLst>
                  <a:ext uri="{0D108BD9-81ED-4DB2-BD59-A6C34878D82A}">
                    <a16:rowId xmlns:a16="http://schemas.microsoft.com/office/drawing/2014/main" val="1919105249"/>
                  </a:ext>
                </a:extLst>
              </a:tr>
              <a:tr h="672768">
                <a:tc>
                  <a:txBody>
                    <a:bodyPr/>
                    <a:lstStyle/>
                    <a:p>
                      <a:r>
                        <a:rPr kumimoji="1" lang="ja-JP" altLang="en-US" sz="1600" b="0" dirty="0">
                          <a:latin typeface="BIZ UDPゴシック" panose="020B0400000000000000" pitchFamily="50" charset="-128"/>
                          <a:ea typeface="BIZ UDPゴシック" panose="020B0400000000000000" pitchFamily="50" charset="-128"/>
                        </a:rPr>
                        <a:t>従業員数　</a:t>
                      </a:r>
                      <a:r>
                        <a:rPr kumimoji="1" lang="en-US" altLang="ja-JP" sz="1400" b="0" dirty="0">
                          <a:latin typeface="BIZ UDPゴシック" panose="020B0400000000000000" pitchFamily="50" charset="-128"/>
                          <a:ea typeface="BIZ UDPゴシック" panose="020B0400000000000000" pitchFamily="50" charset="-128"/>
                        </a:rPr>
                        <a:t>※</a:t>
                      </a:r>
                      <a:r>
                        <a:rPr kumimoji="1" lang="ja-JP" altLang="en-US" sz="1400" b="0" dirty="0">
                          <a:latin typeface="BIZ UDPゴシック" panose="020B0400000000000000" pitchFamily="50" charset="-128"/>
                          <a:ea typeface="BIZ UDPゴシック" panose="020B0400000000000000" pitchFamily="50" charset="-128"/>
                        </a:rPr>
                        <a:t>役員を除く</a:t>
                      </a:r>
                    </a:p>
                  </a:txBody>
                  <a:tcPr anchor="ctr">
                    <a:solidFill>
                      <a:schemeClr val="accent3">
                        <a:lumMod val="20000"/>
                        <a:lumOff val="80000"/>
                      </a:schemeClr>
                    </a:solidFill>
                  </a:tcPr>
                </a:tc>
                <a:tc>
                  <a:txBody>
                    <a:bodyPr/>
                    <a:lstStyle/>
                    <a:p>
                      <a:r>
                        <a:rPr kumimoji="1" lang="ja-JP" altLang="en-US" sz="1600" b="0" dirty="0">
                          <a:solidFill>
                            <a:srgbClr val="FF7C80"/>
                          </a:solidFill>
                          <a:latin typeface="BIZ UDPゴシック" panose="020B0400000000000000" pitchFamily="50" charset="-128"/>
                          <a:ea typeface="BIZ UDPゴシック" panose="020B0400000000000000" pitchFamily="50" charset="-128"/>
                        </a:rPr>
                        <a:t>　　　　</a:t>
                      </a:r>
                      <a:r>
                        <a:rPr kumimoji="1" lang="ja-JP" altLang="en-US" sz="1600" b="0" dirty="0">
                          <a:solidFill>
                            <a:schemeClr val="tx1"/>
                          </a:solidFill>
                          <a:latin typeface="BIZ UDPゴシック" panose="020B0400000000000000" pitchFamily="50" charset="-128"/>
                          <a:ea typeface="BIZ UDPゴシック" panose="020B0400000000000000" pitchFamily="50" charset="-128"/>
                        </a:rPr>
                        <a:t>名 （うち沼田市内勤務　　名）</a:t>
                      </a:r>
                      <a:endParaRPr kumimoji="1" lang="en-US" altLang="ja-JP" sz="1600" b="0" dirty="0">
                        <a:solidFill>
                          <a:schemeClr val="tx1"/>
                        </a:solidFill>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1693505737"/>
                  </a:ext>
                </a:extLst>
              </a:tr>
              <a:tr h="2110440">
                <a:tc>
                  <a:txBody>
                    <a:bodyPr/>
                    <a:lstStyle/>
                    <a:p>
                      <a:r>
                        <a:rPr kumimoji="1" lang="ja-JP" altLang="en-US" sz="1600" b="0" dirty="0">
                          <a:latin typeface="BIZ UDPゴシック" panose="020B0400000000000000" pitchFamily="50" charset="-128"/>
                          <a:ea typeface="BIZ UDPゴシック" panose="020B0400000000000000" pitchFamily="50" charset="-128"/>
                        </a:rPr>
                        <a:t>業種　</a:t>
                      </a:r>
                      <a:endParaRPr kumimoji="1" lang="en-US" altLang="ja-JP" sz="1600" b="0" dirty="0">
                        <a:latin typeface="BIZ UDPゴシック" panose="020B0400000000000000" pitchFamily="50" charset="-128"/>
                        <a:ea typeface="BIZ UDPゴシック" panose="020B0400000000000000" pitchFamily="50" charset="-128"/>
                      </a:endParaRPr>
                    </a:p>
                    <a:p>
                      <a:endParaRPr kumimoji="1" lang="en-US" altLang="ja-JP" sz="1800" b="0" dirty="0">
                        <a:latin typeface="BIZ UDPゴシック" panose="020B0400000000000000" pitchFamily="50" charset="-128"/>
                        <a:ea typeface="BIZ UDPゴシック" panose="020B0400000000000000" pitchFamily="50" charset="-128"/>
                      </a:endParaRPr>
                    </a:p>
                    <a:p>
                      <a:r>
                        <a:rPr kumimoji="1" lang="en-US" altLang="ja-JP" sz="1400" b="0" dirty="0">
                          <a:latin typeface="BIZ UDPゴシック" panose="020B0400000000000000" pitchFamily="50" charset="-128"/>
                          <a:ea typeface="BIZ UDPゴシック" panose="020B0400000000000000" pitchFamily="50" charset="-128"/>
                        </a:rPr>
                        <a:t>※</a:t>
                      </a:r>
                      <a:r>
                        <a:rPr kumimoji="1" lang="ja-JP" altLang="en-US" sz="1400" b="0" dirty="0">
                          <a:latin typeface="BIZ UDPゴシック" panose="020B0400000000000000" pitchFamily="50" charset="-128"/>
                          <a:ea typeface="BIZ UDPゴシック" panose="020B0400000000000000" pitchFamily="50" charset="-128"/>
                        </a:rPr>
                        <a:t>主に当てはまるものを１つ選択。</a:t>
                      </a:r>
                      <a:endParaRPr kumimoji="1" lang="en-US" altLang="ja-JP" sz="1400" b="0" dirty="0">
                        <a:latin typeface="BIZ UDPゴシック" panose="020B0400000000000000" pitchFamily="50" charset="-128"/>
                        <a:ea typeface="BIZ UDPゴシック" panose="020B0400000000000000" pitchFamily="50" charset="-128"/>
                      </a:endParaRPr>
                    </a:p>
                    <a:p>
                      <a:r>
                        <a:rPr kumimoji="1" lang="en-US" altLang="ja-JP" sz="1400" b="0" dirty="0">
                          <a:latin typeface="BIZ UDPゴシック" panose="020B0400000000000000" pitchFamily="50" charset="-128"/>
                          <a:ea typeface="BIZ UDPゴシック" panose="020B0400000000000000" pitchFamily="50" charset="-128"/>
                        </a:rPr>
                        <a:t>※</a:t>
                      </a:r>
                      <a:r>
                        <a:rPr kumimoji="1" lang="ja-JP" altLang="en-US" sz="1400" b="0" dirty="0">
                          <a:latin typeface="BIZ UDPゴシック" panose="020B0400000000000000" pitchFamily="50" charset="-128"/>
                          <a:ea typeface="BIZ UDPゴシック" panose="020B0400000000000000" pitchFamily="50" charset="-128"/>
                        </a:rPr>
                        <a:t>該当を■に変更</a:t>
                      </a:r>
                    </a:p>
                  </a:txBody>
                  <a:tcPr anchor="ctr">
                    <a:solidFill>
                      <a:schemeClr val="accent3">
                        <a:lumMod val="20000"/>
                        <a:lumOff val="80000"/>
                      </a:schemeClr>
                    </a:solid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400" b="0" dirty="0">
                          <a:solidFill>
                            <a:schemeClr val="tx1"/>
                          </a:solidFill>
                          <a:latin typeface="BIZ UDPゴシック" panose="020B0400000000000000" pitchFamily="50" charset="-128"/>
                          <a:ea typeface="BIZ UDPゴシック" panose="020B0400000000000000" pitchFamily="50" charset="-128"/>
                        </a:rPr>
                        <a:t>□</a:t>
                      </a:r>
                      <a:r>
                        <a:rPr kumimoji="1" lang="ja-JP" altLang="en-US" sz="1400" b="0" dirty="0">
                          <a:latin typeface="BIZ UDPゴシック" panose="020B0400000000000000" pitchFamily="50" charset="-128"/>
                          <a:ea typeface="BIZ UDPゴシック" panose="020B0400000000000000" pitchFamily="50" charset="-128"/>
                        </a:rPr>
                        <a:t>農業、林業　　□漁業　　□鉄鋼、採石業、砂利採取業　　□建設業　　□製造業</a:t>
                      </a:r>
                      <a:endParaRPr kumimoji="1" lang="en-US" altLang="ja-JP" sz="1400" b="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400" b="0" dirty="0">
                          <a:latin typeface="BIZ UDPゴシック" panose="020B0400000000000000" pitchFamily="50" charset="-128"/>
                          <a:ea typeface="BIZ UDPゴシック" panose="020B0400000000000000" pitchFamily="50" charset="-128"/>
                        </a:rPr>
                        <a:t>□電気、ガス、熱供給、水道業　　□情報通信業　　□運輸業、郵便業　　□卸売業、小売業　　</a:t>
                      </a:r>
                      <a:endParaRPr kumimoji="1" lang="en-US" altLang="ja-JP" sz="1400" b="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400" b="0" dirty="0">
                          <a:latin typeface="BIZ UDPゴシック" panose="020B0400000000000000" pitchFamily="50" charset="-128"/>
                          <a:ea typeface="BIZ UDPゴシック" panose="020B0400000000000000" pitchFamily="50" charset="-128"/>
                        </a:rPr>
                        <a:t>□金融業、保険業　　□不動産業、物品賃貸業 　　</a:t>
                      </a:r>
                      <a:r>
                        <a:rPr kumimoji="1" lang="ja-JP" altLang="en-US" sz="1400" b="0" baseline="0" dirty="0">
                          <a:latin typeface="BIZ UDPゴシック" panose="020B0400000000000000" pitchFamily="50" charset="-128"/>
                          <a:ea typeface="BIZ UDPゴシック" panose="020B0400000000000000" pitchFamily="50" charset="-128"/>
                        </a:rPr>
                        <a:t>□学術研究、専門・技術サービス業</a:t>
                      </a:r>
                      <a:endParaRPr kumimoji="1" lang="en-US" altLang="ja-JP" sz="1400" b="0" baseline="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400" b="0" baseline="0" dirty="0">
                          <a:latin typeface="BIZ UDPゴシック" panose="020B0400000000000000" pitchFamily="50" charset="-128"/>
                          <a:ea typeface="BIZ UDPゴシック" panose="020B0400000000000000" pitchFamily="50" charset="-128"/>
                        </a:rPr>
                        <a:t>□生活関連サービス業、娯楽業　　□教育、学習支援業　　□医療、福祉　　</a:t>
                      </a:r>
                      <a:endParaRPr kumimoji="1" lang="en-US" altLang="ja-JP" sz="1400" b="0" baseline="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400" b="0" baseline="0" dirty="0">
                          <a:latin typeface="BIZ UDPゴシック" panose="020B0400000000000000" pitchFamily="50" charset="-128"/>
                          <a:ea typeface="BIZ UDPゴシック" panose="020B0400000000000000" pitchFamily="50" charset="-128"/>
                        </a:rPr>
                        <a:t>□複合サービス業　　□その他サービス業　　 □その他</a:t>
                      </a:r>
                      <a:endParaRPr kumimoji="1" lang="ja-JP" altLang="en-US" sz="1400" b="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538704947"/>
                  </a:ext>
                </a:extLst>
              </a:tr>
            </a:tbl>
          </a:graphicData>
        </a:graphic>
      </p:graphicFrame>
    </p:spTree>
    <p:extLst>
      <p:ext uri="{BB962C8B-B14F-4D97-AF65-F5344CB8AC3E}">
        <p14:creationId xmlns:p14="http://schemas.microsoft.com/office/powerpoint/2010/main" val="1083162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 2"/>
          <p:cNvGraphicFramePr>
            <a:graphicFrameLocks noGrp="1"/>
          </p:cNvGraphicFramePr>
          <p:nvPr>
            <p:extLst>
              <p:ext uri="{D42A27DB-BD31-4B8C-83A1-F6EECF244321}">
                <p14:modId xmlns:p14="http://schemas.microsoft.com/office/powerpoint/2010/main" val="2437936382"/>
              </p:ext>
            </p:extLst>
          </p:nvPr>
        </p:nvGraphicFramePr>
        <p:xfrm>
          <a:off x="650240" y="1796626"/>
          <a:ext cx="10952479" cy="4165843"/>
        </p:xfrm>
        <a:graphic>
          <a:graphicData uri="http://schemas.openxmlformats.org/drawingml/2006/table">
            <a:tbl>
              <a:tblPr firstRow="1" bandRow="1">
                <a:tableStyleId>{5940675A-B579-460E-94D1-54222C63F5DA}</a:tableStyleId>
              </a:tblPr>
              <a:tblGrid>
                <a:gridCol w="3931659">
                  <a:extLst>
                    <a:ext uri="{9D8B030D-6E8A-4147-A177-3AD203B41FA5}">
                      <a16:colId xmlns:a16="http://schemas.microsoft.com/office/drawing/2014/main" val="2051167132"/>
                    </a:ext>
                  </a:extLst>
                </a:gridCol>
                <a:gridCol w="2012635">
                  <a:extLst>
                    <a:ext uri="{9D8B030D-6E8A-4147-A177-3AD203B41FA5}">
                      <a16:colId xmlns:a16="http://schemas.microsoft.com/office/drawing/2014/main" val="2206249621"/>
                    </a:ext>
                  </a:extLst>
                </a:gridCol>
                <a:gridCol w="2363676">
                  <a:extLst>
                    <a:ext uri="{9D8B030D-6E8A-4147-A177-3AD203B41FA5}">
                      <a16:colId xmlns:a16="http://schemas.microsoft.com/office/drawing/2014/main" val="2799901099"/>
                    </a:ext>
                  </a:extLst>
                </a:gridCol>
                <a:gridCol w="2644509">
                  <a:extLst>
                    <a:ext uri="{9D8B030D-6E8A-4147-A177-3AD203B41FA5}">
                      <a16:colId xmlns:a16="http://schemas.microsoft.com/office/drawing/2014/main" val="1339762544"/>
                    </a:ext>
                  </a:extLst>
                </a:gridCol>
              </a:tblGrid>
              <a:tr h="615596">
                <a:tc>
                  <a:txBody>
                    <a:bodyPr/>
                    <a:lstStyle/>
                    <a:p>
                      <a:pPr algn="ctr"/>
                      <a:r>
                        <a:rPr kumimoji="1" lang="ja-JP" altLang="en-US" b="0" dirty="0">
                          <a:latin typeface="BIZ UDPゴシック" panose="020B0400000000000000" pitchFamily="50" charset="-128"/>
                          <a:ea typeface="BIZ UDPゴシック" panose="020B0400000000000000" pitchFamily="50" charset="-128"/>
                        </a:rPr>
                        <a:t>株主名</a:t>
                      </a:r>
                    </a:p>
                  </a:txBody>
                  <a:tcPr anchor="ctr">
                    <a:solidFill>
                      <a:schemeClr val="bg1">
                        <a:lumMod val="85000"/>
                      </a:schemeClr>
                    </a:solidFill>
                  </a:tcPr>
                </a:tc>
                <a:tc>
                  <a:txBody>
                    <a:bodyPr/>
                    <a:lstStyle/>
                    <a:p>
                      <a:pPr algn="ctr"/>
                      <a:r>
                        <a:rPr kumimoji="1" lang="ja-JP" altLang="en-US" b="0" dirty="0">
                          <a:latin typeface="BIZ UDPゴシック" panose="020B0400000000000000" pitchFamily="50" charset="-128"/>
                          <a:ea typeface="BIZ UDPゴシック" panose="020B0400000000000000" pitchFamily="50" charset="-128"/>
                        </a:rPr>
                        <a:t>株式数</a:t>
                      </a:r>
                    </a:p>
                  </a:txBody>
                  <a:tcPr anchor="ctr">
                    <a:solidFill>
                      <a:schemeClr val="bg1">
                        <a:lumMod val="85000"/>
                      </a:schemeClr>
                    </a:solidFill>
                  </a:tcPr>
                </a:tc>
                <a:tc>
                  <a:txBody>
                    <a:bodyPr/>
                    <a:lstStyle/>
                    <a:p>
                      <a:pPr algn="ctr"/>
                      <a:r>
                        <a:rPr kumimoji="1" lang="ja-JP" altLang="en-US" b="0" dirty="0">
                          <a:latin typeface="BIZ UDPゴシック" panose="020B0400000000000000" pitchFamily="50" charset="-128"/>
                          <a:ea typeface="BIZ UDPゴシック" panose="020B0400000000000000" pitchFamily="50" charset="-128"/>
                        </a:rPr>
                        <a:t>シェア（％）</a:t>
                      </a:r>
                    </a:p>
                  </a:txBody>
                  <a:tcPr anchor="ctr">
                    <a:solidFill>
                      <a:schemeClr val="bg1">
                        <a:lumMod val="85000"/>
                      </a:schemeClr>
                    </a:solidFill>
                  </a:tcPr>
                </a:tc>
                <a:tc>
                  <a:txBody>
                    <a:bodyPr/>
                    <a:lstStyle/>
                    <a:p>
                      <a:pPr algn="ctr"/>
                      <a:r>
                        <a:rPr kumimoji="1" lang="ja-JP" altLang="en-US" b="0" dirty="0">
                          <a:latin typeface="BIZ UDPゴシック" panose="020B0400000000000000" pitchFamily="50" charset="-128"/>
                          <a:ea typeface="BIZ UDPゴシック" panose="020B0400000000000000" pitchFamily="50" charset="-128"/>
                        </a:rPr>
                        <a:t>会社・役員との関係</a:t>
                      </a:r>
                    </a:p>
                  </a:txBody>
                  <a:tcPr anchor="ctr">
                    <a:solidFill>
                      <a:schemeClr val="bg1">
                        <a:lumMod val="85000"/>
                      </a:schemeClr>
                    </a:solidFill>
                  </a:tcPr>
                </a:tc>
                <a:extLst>
                  <a:ext uri="{0D108BD9-81ED-4DB2-BD59-A6C34878D82A}">
                    <a16:rowId xmlns:a16="http://schemas.microsoft.com/office/drawing/2014/main" val="2588367387"/>
                  </a:ext>
                </a:extLst>
              </a:tr>
              <a:tr h="2830563">
                <a:tc>
                  <a:txBody>
                    <a:bodyPr/>
                    <a:lstStyle/>
                    <a:p>
                      <a:pPr marL="0" indent="0">
                        <a:lnSpc>
                          <a:spcPct val="150000"/>
                        </a:lnSpc>
                        <a:buFont typeface="Wingdings" panose="05000000000000000000" pitchFamily="2" charset="2"/>
                        <a:buNone/>
                      </a:pPr>
                      <a:r>
                        <a:rPr kumimoji="1" lang="ja-JP" altLang="en-US" b="0" dirty="0">
                          <a:solidFill>
                            <a:schemeClr val="tx1"/>
                          </a:solidFill>
                          <a:latin typeface="BIZ UDPゴシック" panose="020B0400000000000000" pitchFamily="50" charset="-128"/>
                          <a:ea typeface="BIZ UDPゴシック" panose="020B0400000000000000" pitchFamily="50" charset="-128"/>
                        </a:rPr>
                        <a:t>・</a:t>
                      </a:r>
                      <a:endParaRPr kumimoji="1" lang="en-US" altLang="ja-JP" b="0" dirty="0">
                        <a:solidFill>
                          <a:schemeClr val="tx1"/>
                        </a:solidFill>
                        <a:latin typeface="BIZ UDPゴシック" panose="020B0400000000000000" pitchFamily="50" charset="-128"/>
                        <a:ea typeface="BIZ UDPゴシック" panose="020B0400000000000000" pitchFamily="50" charset="-128"/>
                      </a:endParaRPr>
                    </a:p>
                    <a:p>
                      <a:pPr marL="0" indent="0">
                        <a:lnSpc>
                          <a:spcPct val="150000"/>
                        </a:lnSpc>
                        <a:buFont typeface="Wingdings" panose="05000000000000000000" pitchFamily="2" charset="2"/>
                        <a:buNone/>
                      </a:pPr>
                      <a:r>
                        <a:rPr kumimoji="1" lang="ja-JP" altLang="en-US" b="0" dirty="0">
                          <a:solidFill>
                            <a:schemeClr val="tx1"/>
                          </a:solidFill>
                          <a:latin typeface="BIZ UDPゴシック" panose="020B0400000000000000" pitchFamily="50" charset="-128"/>
                          <a:ea typeface="BIZ UDPゴシック" panose="020B0400000000000000" pitchFamily="50" charset="-128"/>
                        </a:rPr>
                        <a:t>・</a:t>
                      </a:r>
                      <a:endParaRPr kumimoji="1" lang="en-US" altLang="ja-JP" b="0" dirty="0">
                        <a:solidFill>
                          <a:schemeClr val="tx1"/>
                        </a:solidFill>
                        <a:latin typeface="BIZ UDPゴシック" panose="020B0400000000000000" pitchFamily="50" charset="-128"/>
                        <a:ea typeface="BIZ UDPゴシック" panose="020B0400000000000000" pitchFamily="50" charset="-128"/>
                      </a:endParaRPr>
                    </a:p>
                    <a:p>
                      <a:pPr marL="0" indent="0">
                        <a:lnSpc>
                          <a:spcPct val="150000"/>
                        </a:lnSpc>
                        <a:buFont typeface="Wingdings" panose="05000000000000000000" pitchFamily="2" charset="2"/>
                        <a:buNone/>
                      </a:pPr>
                      <a:r>
                        <a:rPr kumimoji="1" lang="ja-JP" altLang="en-US" b="0" dirty="0">
                          <a:solidFill>
                            <a:schemeClr val="tx1"/>
                          </a:solidFill>
                          <a:latin typeface="BIZ UDPゴシック" panose="020B0400000000000000" pitchFamily="50" charset="-128"/>
                          <a:ea typeface="BIZ UDPゴシック" panose="020B0400000000000000" pitchFamily="50" charset="-128"/>
                        </a:rPr>
                        <a:t>・</a:t>
                      </a:r>
                      <a:endParaRPr kumimoji="1" lang="en-US" altLang="ja-JP" b="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nSpc>
                          <a:spcPct val="150000"/>
                        </a:lnSpc>
                      </a:pPr>
                      <a:r>
                        <a:rPr kumimoji="1" lang="ja-JP" altLang="en-US" b="0" dirty="0">
                          <a:solidFill>
                            <a:schemeClr val="tx1"/>
                          </a:solidFill>
                          <a:latin typeface="BIZ UDPゴシック" panose="020B0400000000000000" pitchFamily="50" charset="-128"/>
                          <a:ea typeface="BIZ UDPゴシック" panose="020B0400000000000000" pitchFamily="50" charset="-128"/>
                        </a:rPr>
                        <a:t>・</a:t>
                      </a:r>
                      <a:endParaRPr kumimoji="1" lang="en-US" altLang="ja-JP" b="0" dirty="0">
                        <a:solidFill>
                          <a:schemeClr val="tx1"/>
                        </a:solidFill>
                        <a:latin typeface="BIZ UDPゴシック" panose="020B0400000000000000" pitchFamily="50" charset="-128"/>
                        <a:ea typeface="BIZ UDPゴシック" panose="020B0400000000000000" pitchFamily="50" charset="-128"/>
                      </a:endParaRPr>
                    </a:p>
                    <a:p>
                      <a:pPr>
                        <a:lnSpc>
                          <a:spcPct val="150000"/>
                        </a:lnSpc>
                      </a:pPr>
                      <a:r>
                        <a:rPr kumimoji="1" lang="ja-JP" altLang="en-US" b="0" dirty="0">
                          <a:solidFill>
                            <a:schemeClr val="tx1"/>
                          </a:solidFill>
                          <a:latin typeface="BIZ UDPゴシック" panose="020B0400000000000000" pitchFamily="50" charset="-128"/>
                          <a:ea typeface="BIZ UDPゴシック" panose="020B0400000000000000" pitchFamily="50" charset="-128"/>
                        </a:rPr>
                        <a:t>・</a:t>
                      </a:r>
                      <a:endParaRPr kumimoji="1" lang="en-US" altLang="ja-JP" b="0" dirty="0">
                        <a:solidFill>
                          <a:schemeClr val="tx1"/>
                        </a:solidFill>
                        <a:latin typeface="BIZ UDPゴシック" panose="020B0400000000000000" pitchFamily="50" charset="-128"/>
                        <a:ea typeface="BIZ UDPゴシック" panose="020B0400000000000000" pitchFamily="50" charset="-128"/>
                      </a:endParaRPr>
                    </a:p>
                    <a:p>
                      <a:pPr>
                        <a:lnSpc>
                          <a:spcPct val="150000"/>
                        </a:lnSpc>
                      </a:pPr>
                      <a:r>
                        <a:rPr kumimoji="1" lang="ja-JP" altLang="en-US" b="0" dirty="0">
                          <a:solidFill>
                            <a:schemeClr val="tx1"/>
                          </a:solidFill>
                          <a:latin typeface="BIZ UDPゴシック" panose="020B0400000000000000" pitchFamily="50" charset="-128"/>
                          <a:ea typeface="BIZ UDPゴシック" panose="020B0400000000000000" pitchFamily="50" charset="-128"/>
                        </a:rPr>
                        <a:t>・</a:t>
                      </a:r>
                      <a:endParaRPr kumimoji="1" lang="en-US" altLang="ja-JP" b="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nSpc>
                          <a:spcPct val="150000"/>
                        </a:lnSpc>
                      </a:pPr>
                      <a:r>
                        <a:rPr kumimoji="1" lang="ja-JP" altLang="en-US" b="0" dirty="0">
                          <a:solidFill>
                            <a:schemeClr val="tx1"/>
                          </a:solidFill>
                          <a:latin typeface="BIZ UDPゴシック" panose="020B0400000000000000" pitchFamily="50" charset="-128"/>
                          <a:ea typeface="BIZ UDPゴシック" panose="020B0400000000000000" pitchFamily="50" charset="-128"/>
                        </a:rPr>
                        <a:t>・</a:t>
                      </a:r>
                      <a:endParaRPr kumimoji="1" lang="en-US" altLang="ja-JP" b="0" dirty="0">
                        <a:solidFill>
                          <a:schemeClr val="tx1"/>
                        </a:solidFill>
                        <a:latin typeface="BIZ UDPゴシック" panose="020B0400000000000000" pitchFamily="50" charset="-128"/>
                        <a:ea typeface="BIZ UDPゴシック" panose="020B0400000000000000" pitchFamily="50" charset="-128"/>
                      </a:endParaRPr>
                    </a:p>
                    <a:p>
                      <a:pPr>
                        <a:lnSpc>
                          <a:spcPct val="150000"/>
                        </a:lnSpc>
                      </a:pPr>
                      <a:r>
                        <a:rPr kumimoji="1" lang="ja-JP" altLang="en-US" b="0" dirty="0">
                          <a:solidFill>
                            <a:schemeClr val="tx1"/>
                          </a:solidFill>
                          <a:latin typeface="BIZ UDPゴシック" panose="020B0400000000000000" pitchFamily="50" charset="-128"/>
                          <a:ea typeface="BIZ UDPゴシック" panose="020B0400000000000000" pitchFamily="50" charset="-128"/>
                        </a:rPr>
                        <a:t>・</a:t>
                      </a:r>
                      <a:endParaRPr kumimoji="1" lang="en-US" altLang="ja-JP" b="0" dirty="0">
                        <a:solidFill>
                          <a:schemeClr val="tx1"/>
                        </a:solidFill>
                        <a:latin typeface="BIZ UDPゴシック" panose="020B0400000000000000" pitchFamily="50" charset="-128"/>
                        <a:ea typeface="BIZ UDPゴシック" panose="020B0400000000000000" pitchFamily="50" charset="-128"/>
                      </a:endParaRPr>
                    </a:p>
                    <a:p>
                      <a:pPr>
                        <a:lnSpc>
                          <a:spcPct val="150000"/>
                        </a:lnSpc>
                      </a:pPr>
                      <a:r>
                        <a:rPr kumimoji="1" lang="ja-JP" altLang="en-US" b="0" dirty="0">
                          <a:solidFill>
                            <a:schemeClr val="tx1"/>
                          </a:solidFill>
                          <a:latin typeface="BIZ UDPゴシック" panose="020B0400000000000000" pitchFamily="50" charset="-128"/>
                          <a:ea typeface="BIZ UDPゴシック" panose="020B0400000000000000" pitchFamily="50" charset="-128"/>
                        </a:rPr>
                        <a:t>・</a:t>
                      </a:r>
                      <a:endParaRPr kumimoji="1" lang="en-US" altLang="ja-JP" b="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nSpc>
                          <a:spcPct val="150000"/>
                        </a:lnSpc>
                      </a:pPr>
                      <a:r>
                        <a:rPr kumimoji="1" lang="ja-JP" altLang="en-US" b="0" dirty="0">
                          <a:solidFill>
                            <a:schemeClr val="tx1"/>
                          </a:solidFill>
                          <a:latin typeface="BIZ UDPゴシック" panose="020B0400000000000000" pitchFamily="50" charset="-128"/>
                          <a:ea typeface="BIZ UDPゴシック" panose="020B0400000000000000" pitchFamily="50" charset="-128"/>
                        </a:rPr>
                        <a:t>・</a:t>
                      </a:r>
                      <a:endParaRPr kumimoji="1" lang="en-US" altLang="ja-JP" b="0" dirty="0">
                        <a:solidFill>
                          <a:schemeClr val="tx1"/>
                        </a:solidFill>
                        <a:latin typeface="BIZ UDPゴシック" panose="020B0400000000000000" pitchFamily="50" charset="-128"/>
                        <a:ea typeface="BIZ UDPゴシック" panose="020B0400000000000000" pitchFamily="50" charset="-128"/>
                      </a:endParaRPr>
                    </a:p>
                    <a:p>
                      <a:pPr>
                        <a:lnSpc>
                          <a:spcPct val="150000"/>
                        </a:lnSpc>
                      </a:pPr>
                      <a:r>
                        <a:rPr kumimoji="1" lang="ja-JP" altLang="en-US" b="0" dirty="0">
                          <a:solidFill>
                            <a:schemeClr val="tx1"/>
                          </a:solidFill>
                          <a:latin typeface="BIZ UDPゴシック" panose="020B0400000000000000" pitchFamily="50" charset="-128"/>
                          <a:ea typeface="BIZ UDPゴシック" panose="020B0400000000000000" pitchFamily="50" charset="-128"/>
                        </a:rPr>
                        <a:t>・</a:t>
                      </a:r>
                      <a:endParaRPr kumimoji="1" lang="en-US" altLang="ja-JP" b="0" dirty="0">
                        <a:solidFill>
                          <a:schemeClr val="tx1"/>
                        </a:solidFill>
                        <a:latin typeface="BIZ UDPゴシック" panose="020B0400000000000000" pitchFamily="50" charset="-128"/>
                        <a:ea typeface="BIZ UDPゴシック" panose="020B0400000000000000" pitchFamily="50" charset="-128"/>
                      </a:endParaRPr>
                    </a:p>
                    <a:p>
                      <a:pPr>
                        <a:lnSpc>
                          <a:spcPct val="150000"/>
                        </a:lnSpc>
                      </a:pPr>
                      <a:r>
                        <a:rPr kumimoji="1" lang="ja-JP" altLang="en-US" b="0" dirty="0">
                          <a:solidFill>
                            <a:schemeClr val="tx1"/>
                          </a:solidFill>
                          <a:latin typeface="BIZ UDPゴシック" panose="020B0400000000000000" pitchFamily="50" charset="-128"/>
                          <a:ea typeface="BIZ UDPゴシック" panose="020B0400000000000000" pitchFamily="50" charset="-128"/>
                        </a:rPr>
                        <a:t>・</a:t>
                      </a:r>
                      <a:endParaRPr kumimoji="1" lang="en-US" altLang="ja-JP" b="0" dirty="0">
                        <a:solidFill>
                          <a:schemeClr val="tx1"/>
                        </a:solidFill>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762350078"/>
                  </a:ext>
                </a:extLst>
              </a:tr>
              <a:tr h="719684">
                <a:tc>
                  <a:txBody>
                    <a:bodyPr/>
                    <a:lstStyle/>
                    <a:p>
                      <a:pPr algn="ctr"/>
                      <a:r>
                        <a:rPr kumimoji="1" lang="ja-JP" altLang="en-US" b="0" dirty="0">
                          <a:latin typeface="BIZ UDPゴシック" panose="020B0400000000000000" pitchFamily="50" charset="-128"/>
                          <a:ea typeface="BIZ UDPゴシック" panose="020B0400000000000000" pitchFamily="50" charset="-128"/>
                        </a:rPr>
                        <a:t>合計</a:t>
                      </a:r>
                    </a:p>
                  </a:txBody>
                  <a:tcPr anchor="ctr">
                    <a:solidFill>
                      <a:schemeClr val="bg1">
                        <a:lumMod val="85000"/>
                      </a:schemeClr>
                    </a:solidFill>
                  </a:tcPr>
                </a:tc>
                <a:tc>
                  <a:txBody>
                    <a:bodyPr/>
                    <a:lstStyle/>
                    <a:p>
                      <a:pPr algn="l"/>
                      <a:endParaRPr kumimoji="1" lang="ja-JP" altLang="en-US" b="0" dirty="0">
                        <a:solidFill>
                          <a:srgbClr val="FF7C80"/>
                        </a:solidFill>
                        <a:latin typeface="BIZ UDPゴシック" panose="020B0400000000000000" pitchFamily="50" charset="-128"/>
                        <a:ea typeface="BIZ UDPゴシック" panose="020B0400000000000000" pitchFamily="50" charset="-128"/>
                      </a:endParaRPr>
                    </a:p>
                  </a:txBody>
                  <a:tcPr anchor="ctr">
                    <a:solidFill>
                      <a:schemeClr val="bg1">
                        <a:lumMod val="85000"/>
                      </a:schemeClr>
                    </a:solidFill>
                  </a:tcPr>
                </a:tc>
                <a:tc>
                  <a:txBody>
                    <a:bodyPr/>
                    <a:lstStyle/>
                    <a:p>
                      <a:pPr algn="l"/>
                      <a:endParaRPr kumimoji="1" lang="ja-JP" altLang="en-US" b="0" dirty="0">
                        <a:solidFill>
                          <a:srgbClr val="FF7C80"/>
                        </a:solidFill>
                        <a:latin typeface="BIZ UDPゴシック" panose="020B0400000000000000" pitchFamily="50" charset="-128"/>
                        <a:ea typeface="BIZ UDPゴシック" panose="020B0400000000000000" pitchFamily="50" charset="-128"/>
                      </a:endParaRPr>
                    </a:p>
                  </a:txBody>
                  <a:tcPr anchor="ctr">
                    <a:solidFill>
                      <a:schemeClr val="bg1">
                        <a:lumMod val="85000"/>
                      </a:schemeClr>
                    </a:solidFill>
                  </a:tcPr>
                </a:tc>
                <a:tc>
                  <a:txBody>
                    <a:bodyPr/>
                    <a:lstStyle/>
                    <a:p>
                      <a:pPr algn="ctr"/>
                      <a:endParaRPr kumimoji="1" lang="ja-JP" altLang="en-US" b="0" dirty="0">
                        <a:latin typeface="BIZ UDPゴシック" panose="020B0400000000000000" pitchFamily="50" charset="-128"/>
                        <a:ea typeface="BIZ UDPゴシック" panose="020B0400000000000000" pitchFamily="50" charset="-128"/>
                      </a:endParaRPr>
                    </a:p>
                  </a:txBody>
                  <a:tcPr anchor="ctr">
                    <a:solidFill>
                      <a:schemeClr val="bg1">
                        <a:lumMod val="85000"/>
                      </a:schemeClr>
                    </a:solidFill>
                  </a:tcPr>
                </a:tc>
                <a:extLst>
                  <a:ext uri="{0D108BD9-81ED-4DB2-BD59-A6C34878D82A}">
                    <a16:rowId xmlns:a16="http://schemas.microsoft.com/office/drawing/2014/main" val="1627967509"/>
                  </a:ext>
                </a:extLst>
              </a:tr>
            </a:tbl>
          </a:graphicData>
        </a:graphic>
      </p:graphicFrame>
      <p:sp>
        <p:nvSpPr>
          <p:cNvPr id="4" name="テキスト ボックス 3"/>
          <p:cNvSpPr txBox="1"/>
          <p:nvPr/>
        </p:nvSpPr>
        <p:spPr>
          <a:xfrm>
            <a:off x="172720" y="804335"/>
            <a:ext cx="10515600" cy="1015663"/>
          </a:xfrm>
          <a:prstGeom prst="rect">
            <a:avLst/>
          </a:prstGeom>
          <a:noFill/>
        </p:spPr>
        <p:txBody>
          <a:bodyPr wrap="square" rtlCol="0">
            <a:spAutoFit/>
          </a:bodyPr>
          <a:lstStyle/>
          <a:p>
            <a:r>
              <a:rPr lang="ja-JP" altLang="en-US" sz="2000" b="1" dirty="0">
                <a:latin typeface="BIZ UDPゴシック" panose="020B0400000000000000" pitchFamily="50" charset="-128"/>
                <a:ea typeface="BIZ UDPゴシック" panose="020B0400000000000000" pitchFamily="50" charset="-128"/>
              </a:rPr>
              <a:t>（</a:t>
            </a:r>
            <a:r>
              <a:rPr lang="en-US" altLang="ja-JP" sz="2000" b="1" dirty="0">
                <a:latin typeface="BIZ UDPゴシック" panose="020B0400000000000000" pitchFamily="50" charset="-128"/>
                <a:ea typeface="BIZ UDPゴシック" panose="020B0400000000000000" pitchFamily="50" charset="-128"/>
              </a:rPr>
              <a:t>2</a:t>
            </a:r>
            <a:r>
              <a:rPr lang="ja-JP" altLang="en-US" sz="2000" b="1" dirty="0">
                <a:latin typeface="BIZ UDPゴシック" panose="020B0400000000000000" pitchFamily="50" charset="-128"/>
                <a:ea typeface="BIZ UDPゴシック" panose="020B0400000000000000" pitchFamily="50" charset="-128"/>
              </a:rPr>
              <a:t>）株主構成</a:t>
            </a:r>
            <a:endParaRPr lang="en-US" altLang="ja-JP" sz="2000" b="1" dirty="0">
              <a:latin typeface="BIZ UDPゴシック" panose="020B0400000000000000" pitchFamily="50" charset="-128"/>
              <a:ea typeface="BIZ UDPゴシック" panose="020B0400000000000000" pitchFamily="50" charset="-128"/>
            </a:endParaRPr>
          </a:p>
          <a:p>
            <a:endParaRPr lang="en-US" altLang="ja-JP" sz="2000" b="1" dirty="0">
              <a:latin typeface="BIZ UDPゴシック" panose="020B0400000000000000" pitchFamily="50" charset="-128"/>
              <a:ea typeface="BIZ UDPゴシック" panose="020B0400000000000000" pitchFamily="50" charset="-128"/>
            </a:endParaRPr>
          </a:p>
          <a:p>
            <a:r>
              <a:rPr lang="en-US" altLang="ja-JP" b="1" dirty="0">
                <a:latin typeface="BIZ UDPゴシック" panose="020B0400000000000000" pitchFamily="50" charset="-128"/>
                <a:ea typeface="BIZ UDPゴシック" panose="020B0400000000000000" pitchFamily="50" charset="-128"/>
              </a:rPr>
              <a:t>※ </a:t>
            </a:r>
            <a:r>
              <a:rPr lang="ja-JP" altLang="en-US" b="1" dirty="0">
                <a:latin typeface="BIZ UDPゴシック" panose="020B0400000000000000" pitchFamily="50" charset="-128"/>
                <a:ea typeface="BIZ UDPゴシック" panose="020B0400000000000000" pitchFamily="50" charset="-128"/>
              </a:rPr>
              <a:t>貴社の株主を持ち株数の多い順から記載してください。</a:t>
            </a:r>
            <a:endParaRPr lang="en-US" altLang="ja-JP" b="1" dirty="0">
              <a:latin typeface="BIZ UDPゴシック" panose="020B0400000000000000" pitchFamily="50" charset="-128"/>
              <a:ea typeface="BIZ UDPゴシック" panose="020B0400000000000000" pitchFamily="50" charset="-128"/>
            </a:endParaRPr>
          </a:p>
        </p:txBody>
      </p:sp>
      <p:sp>
        <p:nvSpPr>
          <p:cNvPr id="5" name="タイトル 1"/>
          <p:cNvSpPr txBox="1">
            <a:spLocks/>
          </p:cNvSpPr>
          <p:nvPr/>
        </p:nvSpPr>
        <p:spPr>
          <a:xfrm>
            <a:off x="0" y="-12699"/>
            <a:ext cx="10515600" cy="901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a:latin typeface="BIZ UDPゴシック" panose="020B0400000000000000" pitchFamily="50" charset="-128"/>
                <a:ea typeface="BIZ UDPゴシック" panose="020B0400000000000000" pitchFamily="50" charset="-128"/>
              </a:rPr>
              <a:t>１．申請人の概要</a:t>
            </a:r>
            <a:endParaRPr lang="ja-JP" altLang="en-US" sz="2800" b="1"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266300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10515600" cy="836427"/>
          </a:xfrm>
        </p:spPr>
        <p:txBody>
          <a:bodyPr>
            <a:normAutofit/>
          </a:bodyPr>
          <a:lstStyle/>
          <a:p>
            <a:r>
              <a:rPr lang="ja-JP" altLang="en-US" sz="2800" b="1" dirty="0">
                <a:latin typeface="BIZ UDPゴシック" panose="020B0400000000000000" pitchFamily="50" charset="-128"/>
                <a:ea typeface="BIZ UDPゴシック" panose="020B0400000000000000" pitchFamily="50" charset="-128"/>
              </a:rPr>
              <a:t>２．解決したい課題</a:t>
            </a:r>
            <a:endParaRPr kumimoji="1" lang="ja-JP" altLang="en-US" sz="2800" b="1" dirty="0">
              <a:latin typeface="BIZ UDPゴシック" panose="020B0400000000000000" pitchFamily="50" charset="-128"/>
              <a:ea typeface="BIZ UDPゴシック" panose="020B0400000000000000" pitchFamily="50" charset="-128"/>
            </a:endParaRPr>
          </a:p>
        </p:txBody>
      </p:sp>
      <p:sp>
        <p:nvSpPr>
          <p:cNvPr id="7" name="テキスト ボックス 6"/>
          <p:cNvSpPr txBox="1"/>
          <p:nvPr/>
        </p:nvSpPr>
        <p:spPr>
          <a:xfrm>
            <a:off x="345292" y="1646436"/>
            <a:ext cx="11196000" cy="2585323"/>
          </a:xfrm>
          <a:prstGeom prst="rect">
            <a:avLst/>
          </a:prstGeom>
          <a:solidFill>
            <a:schemeClr val="accent6">
              <a:lumMod val="20000"/>
              <a:lumOff val="80000"/>
            </a:schemeClr>
          </a:solidFill>
        </p:spPr>
        <p:txBody>
          <a:bodyPr wrap="square" rtlCol="0">
            <a:spAutoFit/>
          </a:bodyPr>
          <a:lstStyle/>
          <a:p>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記載上の注意</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　</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本注意書きは削除可。</a:t>
            </a:r>
          </a:p>
          <a:p>
            <a:endParaRPr lang="en-US" altLang="ja-JP" dirty="0">
              <a:latin typeface="BIZ UDPゴシック" panose="020B0400000000000000" pitchFamily="50" charset="-128"/>
              <a:ea typeface="BIZ UDPゴシック" panose="020B0400000000000000" pitchFamily="50" charset="-128"/>
            </a:endParaRPr>
          </a:p>
          <a:p>
            <a:pPr marL="285750" indent="-285750">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事業を通じて解決したい「社会や地域の課題」を具体的に記載してください。</a:t>
            </a:r>
            <a:endParaRPr lang="en-US" altLang="ja-JP" dirty="0">
              <a:latin typeface="BIZ UDPゴシック" panose="020B0400000000000000" pitchFamily="50" charset="-128"/>
              <a:ea typeface="BIZ UDPゴシック" panose="020B0400000000000000" pitchFamily="50" charset="-128"/>
            </a:endParaRPr>
          </a:p>
          <a:p>
            <a:pPr marL="285750" indent="-285750">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なぜその課題の解決が重要と考えているのか。社会的なニーズや、個人として解決に取り組む背景もあわせて記載してください。</a:t>
            </a:r>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　</a:t>
            </a:r>
            <a:endParaRPr lang="en-US" altLang="ja-JP" dirty="0">
              <a:latin typeface="BIZ UDPゴシック" panose="020B0400000000000000" pitchFamily="50" charset="-128"/>
              <a:ea typeface="BIZ UDPゴシック" panose="020B0400000000000000" pitchFamily="50" charset="-128"/>
            </a:endParaRPr>
          </a:p>
          <a:p>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（評価のポイント）</a:t>
            </a:r>
            <a:endParaRPr lang="en-US" altLang="ja-JP" dirty="0">
              <a:latin typeface="BIZ UDPゴシック" panose="020B0400000000000000" pitchFamily="50" charset="-128"/>
              <a:ea typeface="BIZ UDPゴシック" panose="020B0400000000000000" pitchFamily="50" charset="-128"/>
            </a:endParaRPr>
          </a:p>
          <a:p>
            <a:pPr marL="285750" indent="-285750">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取り組む課題を具体的に設定しており、取り組む必要性を明確に説明できる。</a:t>
            </a:r>
            <a:endParaRPr lang="en-US" altLang="ja-JP"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694383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10515600" cy="836427"/>
          </a:xfrm>
        </p:spPr>
        <p:txBody>
          <a:bodyPr>
            <a:normAutofit/>
          </a:bodyPr>
          <a:lstStyle/>
          <a:p>
            <a:r>
              <a:rPr lang="ja-JP" altLang="en-US" sz="2800" b="1" dirty="0">
                <a:latin typeface="BIZ UDPゴシック" panose="020B0400000000000000" pitchFamily="50" charset="-128"/>
                <a:ea typeface="BIZ UDPゴシック" panose="020B0400000000000000" pitchFamily="50" charset="-128"/>
              </a:rPr>
              <a:t>３．事業内容</a:t>
            </a:r>
            <a:endParaRPr kumimoji="1" lang="ja-JP" altLang="en-US" sz="2800" b="1" dirty="0">
              <a:latin typeface="BIZ UDPゴシック" panose="020B0400000000000000" pitchFamily="50" charset="-128"/>
              <a:ea typeface="BIZ UDPゴシック" panose="020B0400000000000000" pitchFamily="50" charset="-128"/>
            </a:endParaRPr>
          </a:p>
        </p:txBody>
      </p:sp>
      <p:sp>
        <p:nvSpPr>
          <p:cNvPr id="9" name="テキスト ボックス 8"/>
          <p:cNvSpPr txBox="1"/>
          <p:nvPr/>
        </p:nvSpPr>
        <p:spPr>
          <a:xfrm>
            <a:off x="190500" y="800361"/>
            <a:ext cx="10515600" cy="400110"/>
          </a:xfrm>
          <a:prstGeom prst="rect">
            <a:avLst/>
          </a:prstGeom>
          <a:noFill/>
        </p:spPr>
        <p:txBody>
          <a:bodyPr wrap="square" rtlCol="0">
            <a:spAutoFit/>
          </a:bodyPr>
          <a:lstStyle/>
          <a:p>
            <a:r>
              <a:rPr lang="ja-JP" altLang="en-US" sz="2000" b="1" dirty="0">
                <a:latin typeface="BIZ UDPゴシック" panose="020B0400000000000000" pitchFamily="50" charset="-128"/>
                <a:ea typeface="BIZ UDPゴシック" panose="020B0400000000000000" pitchFamily="50" charset="-128"/>
              </a:rPr>
              <a:t>（１）具体的な事業内容</a:t>
            </a:r>
            <a:endParaRPr lang="en-US" altLang="ja-JP" sz="2000" b="1" dirty="0">
              <a:latin typeface="BIZ UDPゴシック" panose="020B0400000000000000" pitchFamily="50" charset="-128"/>
              <a:ea typeface="BIZ UDPゴシック" panose="020B0400000000000000" pitchFamily="50" charset="-128"/>
            </a:endParaRPr>
          </a:p>
        </p:txBody>
      </p:sp>
      <p:sp>
        <p:nvSpPr>
          <p:cNvPr id="6" name="テキスト ボックス 5"/>
          <p:cNvSpPr txBox="1"/>
          <p:nvPr/>
        </p:nvSpPr>
        <p:spPr>
          <a:xfrm>
            <a:off x="396092" y="1857083"/>
            <a:ext cx="11196000" cy="2308324"/>
          </a:xfrm>
          <a:prstGeom prst="rect">
            <a:avLst/>
          </a:prstGeom>
          <a:solidFill>
            <a:schemeClr val="accent6">
              <a:lumMod val="20000"/>
              <a:lumOff val="80000"/>
            </a:schemeClr>
          </a:solidFill>
        </p:spPr>
        <p:txBody>
          <a:bodyPr wrap="square" rtlCol="0">
            <a:spAutoFit/>
          </a:bodyPr>
          <a:lstStyle/>
          <a:p>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記載上の注意</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　</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本注意書きは削除可。</a:t>
            </a:r>
          </a:p>
          <a:p>
            <a:endParaRPr lang="en-US" altLang="ja-JP" dirty="0">
              <a:latin typeface="BIZ UDPゴシック" panose="020B0400000000000000" pitchFamily="50" charset="-128"/>
              <a:ea typeface="BIZ UDPゴシック" panose="020B0400000000000000" pitchFamily="50" charset="-128"/>
            </a:endParaRPr>
          </a:p>
          <a:p>
            <a:pPr marL="285750" indent="-285750">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課題解決の手段として取り組むビジネス内容について、具体的に記載してください。</a:t>
            </a:r>
            <a:endParaRPr lang="en-US" altLang="ja-JP" dirty="0">
              <a:latin typeface="BIZ UDPゴシック" panose="020B0400000000000000" pitchFamily="50" charset="-128"/>
              <a:ea typeface="BIZ UDPゴシック" panose="020B0400000000000000" pitchFamily="50" charset="-128"/>
            </a:endParaRPr>
          </a:p>
          <a:p>
            <a:pPr marL="285750" indent="-285750">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取り組むビジネスが「なぜ課題の解決に繋がるのか」分かるように記載してください。</a:t>
            </a:r>
            <a:endParaRPr lang="en-US" altLang="ja-JP" dirty="0">
              <a:latin typeface="BIZ UDPゴシック" panose="020B0400000000000000" pitchFamily="50" charset="-128"/>
              <a:ea typeface="BIZ UDPゴシック" panose="020B0400000000000000" pitchFamily="50" charset="-128"/>
            </a:endParaRPr>
          </a:p>
          <a:p>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（評価のポイント）</a:t>
            </a:r>
            <a:endParaRPr lang="en-US" altLang="ja-JP" dirty="0">
              <a:latin typeface="BIZ UDPゴシック" panose="020B0400000000000000" pitchFamily="50" charset="-128"/>
              <a:ea typeface="BIZ UDPゴシック" panose="020B0400000000000000" pitchFamily="50" charset="-128"/>
            </a:endParaRPr>
          </a:p>
          <a:p>
            <a:pPr marL="285750" indent="-285750">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事業内容が、社会や地域の課題の打ち手として有効である。</a:t>
            </a:r>
            <a:endParaRPr lang="en-US" altLang="ja-JP" dirty="0">
              <a:latin typeface="BIZ UDPゴシック" panose="020B0400000000000000" pitchFamily="50" charset="-128"/>
              <a:ea typeface="BIZ UDPゴシック" panose="020B0400000000000000" pitchFamily="50" charset="-128"/>
            </a:endParaRPr>
          </a:p>
          <a:p>
            <a:pPr marL="285750" indent="-285750">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さまざまな地域で広く活用、応用できる事業内容であり、事業の効果が広く波及する見込みがある。</a:t>
            </a:r>
            <a:endParaRPr lang="en-US" altLang="ja-JP"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064091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10515600" cy="836427"/>
          </a:xfrm>
        </p:spPr>
        <p:txBody>
          <a:bodyPr>
            <a:normAutofit/>
          </a:bodyPr>
          <a:lstStyle/>
          <a:p>
            <a:r>
              <a:rPr lang="ja-JP" altLang="en-US" sz="2800" b="1" dirty="0">
                <a:latin typeface="BIZ UDPゴシック" panose="020B0400000000000000" pitchFamily="50" charset="-128"/>
                <a:ea typeface="BIZ UDPゴシック" panose="020B0400000000000000" pitchFamily="50" charset="-128"/>
              </a:rPr>
              <a:t>３．事業内容</a:t>
            </a:r>
            <a:endParaRPr kumimoji="1" lang="ja-JP" altLang="en-US" sz="2800" b="1" dirty="0">
              <a:latin typeface="BIZ UDPゴシック" panose="020B0400000000000000" pitchFamily="50" charset="-128"/>
              <a:ea typeface="BIZ UDPゴシック" panose="020B0400000000000000" pitchFamily="50" charset="-128"/>
            </a:endParaRPr>
          </a:p>
        </p:txBody>
      </p:sp>
      <p:sp>
        <p:nvSpPr>
          <p:cNvPr id="9" name="テキスト ボックス 8"/>
          <p:cNvSpPr txBox="1"/>
          <p:nvPr/>
        </p:nvSpPr>
        <p:spPr>
          <a:xfrm>
            <a:off x="190500" y="800361"/>
            <a:ext cx="10515600" cy="400110"/>
          </a:xfrm>
          <a:prstGeom prst="rect">
            <a:avLst/>
          </a:prstGeom>
          <a:noFill/>
        </p:spPr>
        <p:txBody>
          <a:bodyPr wrap="square" rtlCol="0">
            <a:spAutoFit/>
          </a:bodyPr>
          <a:lstStyle/>
          <a:p>
            <a:r>
              <a:rPr lang="ja-JP" altLang="en-US" sz="2000" b="1" dirty="0">
                <a:latin typeface="BIZ UDPゴシック" panose="020B0400000000000000" pitchFamily="50" charset="-128"/>
                <a:ea typeface="BIZ UDPゴシック" panose="020B0400000000000000" pitchFamily="50" charset="-128"/>
              </a:rPr>
              <a:t>（２）共感の集まるポイント</a:t>
            </a:r>
            <a:endParaRPr lang="en-US" altLang="ja-JP" sz="2000" b="1" dirty="0">
              <a:latin typeface="BIZ UDPゴシック" panose="020B0400000000000000" pitchFamily="50" charset="-128"/>
              <a:ea typeface="BIZ UDPゴシック" panose="020B0400000000000000" pitchFamily="50" charset="-128"/>
            </a:endParaRPr>
          </a:p>
        </p:txBody>
      </p:sp>
      <p:sp>
        <p:nvSpPr>
          <p:cNvPr id="6" name="テキスト ボックス 5"/>
          <p:cNvSpPr txBox="1"/>
          <p:nvPr/>
        </p:nvSpPr>
        <p:spPr>
          <a:xfrm>
            <a:off x="396092" y="1857083"/>
            <a:ext cx="11196000" cy="2031325"/>
          </a:xfrm>
          <a:prstGeom prst="rect">
            <a:avLst/>
          </a:prstGeom>
          <a:solidFill>
            <a:schemeClr val="accent6">
              <a:lumMod val="20000"/>
              <a:lumOff val="80000"/>
            </a:schemeClr>
          </a:solidFill>
        </p:spPr>
        <p:txBody>
          <a:bodyPr wrap="square" rtlCol="0">
            <a:spAutoFit/>
          </a:bodyPr>
          <a:lstStyle/>
          <a:p>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記載上の注意</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　</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本注意書きは削除可。</a:t>
            </a:r>
          </a:p>
          <a:p>
            <a:endParaRPr lang="en-US" altLang="ja-JP" dirty="0">
              <a:latin typeface="BIZ UDPゴシック" panose="020B0400000000000000" pitchFamily="50" charset="-128"/>
              <a:ea typeface="BIZ UDPゴシック" panose="020B0400000000000000" pitchFamily="50" charset="-128"/>
            </a:endParaRPr>
          </a:p>
          <a:p>
            <a:pPr marL="285750" indent="-285750">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事業内容のどういった点に共感し、個人・企業はふるさと納税寄附をすると想定されますか。寄附者の人物像、寄附する理由について記載してください。</a:t>
            </a:r>
            <a:endParaRPr lang="en-US" altLang="ja-JP" dirty="0">
              <a:latin typeface="BIZ UDPゴシック" panose="020B0400000000000000" pitchFamily="50" charset="-128"/>
              <a:ea typeface="BIZ UDPゴシック" panose="020B0400000000000000" pitchFamily="50" charset="-128"/>
            </a:endParaRPr>
          </a:p>
          <a:p>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（評価のポイント）</a:t>
            </a:r>
            <a:endParaRPr lang="en-US" altLang="ja-JP" dirty="0">
              <a:latin typeface="BIZ UDPゴシック" panose="020B0400000000000000" pitchFamily="50" charset="-128"/>
              <a:ea typeface="BIZ UDPゴシック" panose="020B0400000000000000" pitchFamily="50" charset="-128"/>
            </a:endParaRPr>
          </a:p>
          <a:p>
            <a:pPr marL="285750" indent="-285750">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事業内容が、市内外の人々から広く共感の集まる内容である。</a:t>
            </a:r>
            <a:endParaRPr lang="en-US" altLang="ja-JP"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154272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10515600" cy="836427"/>
          </a:xfrm>
        </p:spPr>
        <p:txBody>
          <a:bodyPr>
            <a:normAutofit/>
          </a:bodyPr>
          <a:lstStyle/>
          <a:p>
            <a:r>
              <a:rPr lang="ja-JP" altLang="en-US" sz="2800" b="1" dirty="0">
                <a:latin typeface="BIZ UDPゴシック" panose="020B0400000000000000" pitchFamily="50" charset="-128"/>
                <a:ea typeface="BIZ UDPゴシック" panose="020B0400000000000000" pitchFamily="50" charset="-128"/>
              </a:rPr>
              <a:t>３．事業内容</a:t>
            </a:r>
            <a:endParaRPr kumimoji="1" lang="ja-JP" altLang="en-US" sz="2800" b="1" dirty="0">
              <a:latin typeface="BIZ UDPゴシック" panose="020B0400000000000000" pitchFamily="50" charset="-128"/>
              <a:ea typeface="BIZ UDPゴシック" panose="020B0400000000000000" pitchFamily="50" charset="-128"/>
            </a:endParaRPr>
          </a:p>
        </p:txBody>
      </p:sp>
      <p:sp>
        <p:nvSpPr>
          <p:cNvPr id="9" name="テキスト ボックス 8"/>
          <p:cNvSpPr txBox="1"/>
          <p:nvPr/>
        </p:nvSpPr>
        <p:spPr>
          <a:xfrm>
            <a:off x="190500" y="800361"/>
            <a:ext cx="10515600" cy="400110"/>
          </a:xfrm>
          <a:prstGeom prst="rect">
            <a:avLst/>
          </a:prstGeom>
          <a:noFill/>
        </p:spPr>
        <p:txBody>
          <a:bodyPr wrap="square" rtlCol="0">
            <a:spAutoFit/>
          </a:bodyPr>
          <a:lstStyle/>
          <a:p>
            <a:r>
              <a:rPr lang="ja-JP" altLang="en-US" sz="2000" b="1" dirty="0">
                <a:latin typeface="BIZ UDPゴシック" panose="020B0400000000000000" pitchFamily="50" charset="-128"/>
                <a:ea typeface="BIZ UDPゴシック" panose="020B0400000000000000" pitchFamily="50" charset="-128"/>
              </a:rPr>
              <a:t>（３）沼田市民をはじめ、人々の持続的でより良い生活に繋がるポイント</a:t>
            </a:r>
            <a:endParaRPr lang="en-US" altLang="ja-JP" sz="2000" b="1" dirty="0">
              <a:latin typeface="BIZ UDPゴシック" panose="020B0400000000000000" pitchFamily="50" charset="-128"/>
              <a:ea typeface="BIZ UDPゴシック" panose="020B0400000000000000" pitchFamily="50" charset="-128"/>
            </a:endParaRPr>
          </a:p>
        </p:txBody>
      </p:sp>
      <p:sp>
        <p:nvSpPr>
          <p:cNvPr id="6" name="テキスト ボックス 5"/>
          <p:cNvSpPr txBox="1"/>
          <p:nvPr/>
        </p:nvSpPr>
        <p:spPr>
          <a:xfrm>
            <a:off x="396092" y="1857083"/>
            <a:ext cx="11196000" cy="1754326"/>
          </a:xfrm>
          <a:prstGeom prst="rect">
            <a:avLst/>
          </a:prstGeom>
          <a:solidFill>
            <a:schemeClr val="accent6">
              <a:lumMod val="20000"/>
              <a:lumOff val="80000"/>
            </a:schemeClr>
          </a:solidFill>
        </p:spPr>
        <p:txBody>
          <a:bodyPr wrap="square" rtlCol="0">
            <a:spAutoFit/>
          </a:bodyPr>
          <a:lstStyle/>
          <a:p>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記載上の注意</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　</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本注意書きは削除可。</a:t>
            </a:r>
          </a:p>
          <a:p>
            <a:endParaRPr lang="en-US" altLang="ja-JP" dirty="0">
              <a:latin typeface="BIZ UDPゴシック" panose="020B0400000000000000" pitchFamily="50" charset="-128"/>
              <a:ea typeface="BIZ UDPゴシック" panose="020B0400000000000000" pitchFamily="50" charset="-128"/>
            </a:endParaRPr>
          </a:p>
          <a:p>
            <a:pPr marL="285750" indent="-285750">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取り組む事業がどういった点で「人々の持続的でより良い生活の実現」につながるのか記載してください。</a:t>
            </a:r>
            <a:endParaRPr lang="en-US" altLang="ja-JP" dirty="0">
              <a:latin typeface="BIZ UDPゴシック" panose="020B0400000000000000" pitchFamily="50" charset="-128"/>
              <a:ea typeface="BIZ UDPゴシック" panose="020B0400000000000000" pitchFamily="50" charset="-128"/>
            </a:endParaRPr>
          </a:p>
          <a:p>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（評価のポイント）</a:t>
            </a:r>
            <a:endParaRPr lang="en-US" altLang="ja-JP" dirty="0">
              <a:latin typeface="BIZ UDPゴシック" panose="020B0400000000000000" pitchFamily="50" charset="-128"/>
              <a:ea typeface="BIZ UDPゴシック" panose="020B0400000000000000" pitchFamily="50" charset="-128"/>
            </a:endParaRPr>
          </a:p>
          <a:p>
            <a:pPr marL="285750" indent="-285750">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事業内容が、沼田市民をはじめ、市内外の人々の持続的でより良い生活の実現につながるものである。</a:t>
            </a:r>
            <a:endParaRPr lang="en-US" altLang="ja-JP"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6839867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10515600" cy="836427"/>
          </a:xfrm>
        </p:spPr>
        <p:txBody>
          <a:bodyPr>
            <a:normAutofit/>
          </a:bodyPr>
          <a:lstStyle/>
          <a:p>
            <a:r>
              <a:rPr lang="ja-JP" altLang="en-US" sz="2800" b="1" dirty="0">
                <a:latin typeface="BIZ UDPゴシック" panose="020B0400000000000000" pitchFamily="50" charset="-128"/>
                <a:ea typeface="BIZ UDPゴシック" panose="020B0400000000000000" pitchFamily="50" charset="-128"/>
              </a:rPr>
              <a:t>３．事業内容</a:t>
            </a:r>
            <a:endParaRPr kumimoji="1" lang="ja-JP" altLang="en-US" sz="2800" b="1" dirty="0">
              <a:latin typeface="BIZ UDPゴシック" panose="020B0400000000000000" pitchFamily="50" charset="-128"/>
              <a:ea typeface="BIZ UDPゴシック" panose="020B0400000000000000" pitchFamily="50" charset="-128"/>
            </a:endParaRPr>
          </a:p>
        </p:txBody>
      </p:sp>
      <p:sp>
        <p:nvSpPr>
          <p:cNvPr id="9" name="テキスト ボックス 8"/>
          <p:cNvSpPr txBox="1"/>
          <p:nvPr/>
        </p:nvSpPr>
        <p:spPr>
          <a:xfrm>
            <a:off x="190500" y="800361"/>
            <a:ext cx="10515600" cy="400110"/>
          </a:xfrm>
          <a:prstGeom prst="rect">
            <a:avLst/>
          </a:prstGeom>
          <a:noFill/>
        </p:spPr>
        <p:txBody>
          <a:bodyPr wrap="square" rtlCol="0">
            <a:spAutoFit/>
          </a:bodyPr>
          <a:lstStyle/>
          <a:p>
            <a:r>
              <a:rPr lang="ja-JP" altLang="en-US" sz="2000" b="1" dirty="0">
                <a:latin typeface="BIZ UDPゴシック" panose="020B0400000000000000" pitchFamily="50" charset="-128"/>
                <a:ea typeface="BIZ UDPゴシック" panose="020B0400000000000000" pitchFamily="50" charset="-128"/>
              </a:rPr>
              <a:t>（４）効果指標</a:t>
            </a:r>
            <a:endParaRPr lang="en-US" altLang="ja-JP" sz="2000" b="1" dirty="0">
              <a:latin typeface="BIZ UDPゴシック" panose="020B0400000000000000" pitchFamily="50" charset="-128"/>
              <a:ea typeface="BIZ UDPゴシック" panose="020B0400000000000000" pitchFamily="50" charset="-128"/>
            </a:endParaRPr>
          </a:p>
        </p:txBody>
      </p:sp>
      <p:sp>
        <p:nvSpPr>
          <p:cNvPr id="6" name="テキスト ボックス 5"/>
          <p:cNvSpPr txBox="1"/>
          <p:nvPr/>
        </p:nvSpPr>
        <p:spPr>
          <a:xfrm>
            <a:off x="396092" y="1857083"/>
            <a:ext cx="11228061" cy="1754326"/>
          </a:xfrm>
          <a:prstGeom prst="rect">
            <a:avLst/>
          </a:prstGeom>
          <a:solidFill>
            <a:schemeClr val="accent6">
              <a:lumMod val="20000"/>
              <a:lumOff val="80000"/>
            </a:schemeClr>
          </a:solidFill>
        </p:spPr>
        <p:txBody>
          <a:bodyPr wrap="square" rtlCol="0">
            <a:spAutoFit/>
          </a:bodyPr>
          <a:lstStyle/>
          <a:p>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記載上の注意</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　</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本注意書きは削除可。</a:t>
            </a:r>
          </a:p>
          <a:p>
            <a:endParaRPr lang="en-US" altLang="ja-JP" dirty="0">
              <a:latin typeface="BIZ UDPゴシック" panose="020B0400000000000000" pitchFamily="50" charset="-128"/>
              <a:ea typeface="BIZ UDPゴシック" panose="020B0400000000000000" pitchFamily="50" charset="-128"/>
            </a:endParaRPr>
          </a:p>
          <a:p>
            <a:pPr marL="285750" indent="-285750">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効果指標の内容、指標とした理由（なぜ効果指標になるのか）、測定方法について記載してください。</a:t>
            </a:r>
          </a:p>
          <a:p>
            <a:endParaRPr lang="ja-JP" altLang="en-US"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（評価のポイント）</a:t>
            </a:r>
          </a:p>
          <a:p>
            <a:pPr marL="285750" indent="-285750">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課題解決に向けて、測定可能な効果指標を設定している。</a:t>
            </a:r>
          </a:p>
        </p:txBody>
      </p:sp>
    </p:spTree>
    <p:extLst>
      <p:ext uri="{BB962C8B-B14F-4D97-AF65-F5344CB8AC3E}">
        <p14:creationId xmlns:p14="http://schemas.microsoft.com/office/powerpoint/2010/main" val="21515648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10515600" cy="836427"/>
          </a:xfrm>
        </p:spPr>
        <p:txBody>
          <a:bodyPr>
            <a:normAutofit/>
          </a:bodyPr>
          <a:lstStyle/>
          <a:p>
            <a:r>
              <a:rPr lang="ja-JP" altLang="en-US" sz="2800" b="1" dirty="0">
                <a:latin typeface="BIZ UDPゴシック" panose="020B0400000000000000" pitchFamily="50" charset="-128"/>
                <a:ea typeface="BIZ UDPゴシック" panose="020B0400000000000000" pitchFamily="50" charset="-128"/>
              </a:rPr>
              <a:t>４</a:t>
            </a:r>
            <a:r>
              <a:rPr kumimoji="1" lang="ja-JP" altLang="en-US" sz="2800" b="1" dirty="0">
                <a:latin typeface="BIZ UDPゴシック" panose="020B0400000000000000" pitchFamily="50" charset="-128"/>
                <a:ea typeface="BIZ UDPゴシック" panose="020B0400000000000000" pitchFamily="50" charset="-128"/>
              </a:rPr>
              <a:t>．寄附が必要な理由・実現したいこと</a:t>
            </a:r>
          </a:p>
        </p:txBody>
      </p:sp>
      <p:sp>
        <p:nvSpPr>
          <p:cNvPr id="6" name="テキスト ボックス 5"/>
          <p:cNvSpPr txBox="1"/>
          <p:nvPr/>
        </p:nvSpPr>
        <p:spPr>
          <a:xfrm>
            <a:off x="370692" y="1710452"/>
            <a:ext cx="11196000" cy="2585323"/>
          </a:xfrm>
          <a:prstGeom prst="rect">
            <a:avLst/>
          </a:prstGeom>
          <a:solidFill>
            <a:schemeClr val="accent6">
              <a:lumMod val="20000"/>
              <a:lumOff val="80000"/>
            </a:schemeClr>
          </a:solidFill>
        </p:spPr>
        <p:txBody>
          <a:bodyPr wrap="square" rtlCol="0">
            <a:spAutoFit/>
          </a:bodyPr>
          <a:lstStyle/>
          <a:p>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記載上の注意</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　</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本注意書きは削除可。</a:t>
            </a:r>
          </a:p>
          <a:p>
            <a:endParaRPr lang="en-US" altLang="ja-JP" dirty="0">
              <a:latin typeface="BIZ UDPゴシック" panose="020B0400000000000000" pitchFamily="50" charset="-128"/>
              <a:ea typeface="BIZ UDPゴシック" panose="020B0400000000000000" pitchFamily="50" charset="-128"/>
            </a:endParaRPr>
          </a:p>
          <a:p>
            <a:pPr marL="285750" indent="-285750">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寄附を通じて取り組みたい地方創生の推進に資するプロジェクトの内容、その背景・理由、その取組により期待される効果、有用性について記載してください。</a:t>
            </a:r>
            <a:endParaRPr lang="en-US" altLang="ja-JP" dirty="0">
              <a:latin typeface="BIZ UDPゴシック" panose="020B0400000000000000" pitchFamily="50" charset="-128"/>
              <a:ea typeface="BIZ UDPゴシック" panose="020B0400000000000000" pitchFamily="50" charset="-128"/>
            </a:endParaRPr>
          </a:p>
          <a:p>
            <a:pPr marL="285750" indent="-285750">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資金の使いみちについても具体的に記載してください。（例：パッケージデザイン刷新●●万円、</a:t>
            </a:r>
            <a:r>
              <a:rPr lang="en-US" altLang="ja-JP" dirty="0">
                <a:latin typeface="BIZ UDPゴシック" panose="020B0400000000000000" pitchFamily="50" charset="-128"/>
                <a:ea typeface="BIZ UDPゴシック" panose="020B0400000000000000" pitchFamily="50" charset="-128"/>
              </a:rPr>
              <a:t>SNS</a:t>
            </a:r>
            <a:r>
              <a:rPr lang="ja-JP" altLang="en-US" dirty="0">
                <a:latin typeface="BIZ UDPゴシック" panose="020B0400000000000000" pitchFamily="50" charset="-128"/>
                <a:ea typeface="BIZ UDPゴシック" panose="020B0400000000000000" pitchFamily="50" charset="-128"/>
              </a:rPr>
              <a:t>広告●●万円、販促イベント開催費用●●万円　等）</a:t>
            </a:r>
            <a:endParaRPr lang="en-US" altLang="ja-JP" dirty="0">
              <a:latin typeface="BIZ UDPゴシック" panose="020B0400000000000000" pitchFamily="50" charset="-128"/>
              <a:ea typeface="BIZ UDPゴシック" panose="020B0400000000000000" pitchFamily="50" charset="-128"/>
            </a:endParaRPr>
          </a:p>
          <a:p>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（評価のポイント）</a:t>
            </a:r>
            <a:endParaRPr lang="en-US" altLang="ja-JP" dirty="0">
              <a:latin typeface="BIZ UDPゴシック" panose="020B0400000000000000" pitchFamily="50" charset="-128"/>
              <a:ea typeface="BIZ UDPゴシック" panose="020B0400000000000000" pitchFamily="50" charset="-128"/>
            </a:endParaRPr>
          </a:p>
          <a:p>
            <a:pPr marL="285750" indent="-285750">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寄附を通じた支援が必要であり、取り組む内容が今後の事業成長において効果的と期待できる。</a:t>
            </a:r>
            <a:endParaRPr lang="en-US" altLang="ja-JP"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00885786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2363</TotalTime>
  <Words>1634</Words>
  <Application>Microsoft Office PowerPoint</Application>
  <PresentationFormat>ワイド画面</PresentationFormat>
  <Paragraphs>173</Paragraphs>
  <Slides>15</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15</vt:i4>
      </vt:variant>
    </vt:vector>
  </HeadingPairs>
  <TitlesOfParts>
    <vt:vector size="21" baseType="lpstr">
      <vt:lpstr>BIZ UDPゴシック</vt:lpstr>
      <vt:lpstr>游ゴシック</vt:lpstr>
      <vt:lpstr>游ゴシック Light</vt:lpstr>
      <vt:lpstr>Arial</vt:lpstr>
      <vt:lpstr>Wingdings</vt:lpstr>
      <vt:lpstr>Office テーマ</vt:lpstr>
      <vt:lpstr>森林文化都市ぬまたソーシャルイノベーター支援事業</vt:lpstr>
      <vt:lpstr>１．申請人の概要</vt:lpstr>
      <vt:lpstr>PowerPoint プレゼンテーション</vt:lpstr>
      <vt:lpstr>２．解決したい課題</vt:lpstr>
      <vt:lpstr>３．事業内容</vt:lpstr>
      <vt:lpstr>３．事業内容</vt:lpstr>
      <vt:lpstr>３．事業内容</vt:lpstr>
      <vt:lpstr>３．事業内容</vt:lpstr>
      <vt:lpstr>４．寄附が必要な理由・実現したいこと</vt:lpstr>
      <vt:lpstr>５．寄附を集めるための取り組み</vt:lpstr>
      <vt:lpstr>５．寄附を集めるための取り組み</vt:lpstr>
      <vt:lpstr>５．寄附を集めるための取り組み</vt:lpstr>
      <vt:lpstr>６．事業の継続性</vt:lpstr>
      <vt:lpstr>６．事業の継続性</vt:lpstr>
      <vt:lpstr>7．その他（任意）</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森林文化都市ぬまたソーシャルイノベーター支援事業</dc:title>
  <cp:lastModifiedBy>小林　正樹</cp:lastModifiedBy>
  <cp:revision>198</cp:revision>
  <cp:lastPrinted>2024-04-04T09:08:29Z</cp:lastPrinted>
  <dcterms:created xsi:type="dcterms:W3CDTF">2020-07-06T04:18:04Z</dcterms:created>
  <dcterms:modified xsi:type="dcterms:W3CDTF">2026-05-07T03:22:39Z</dcterms:modified>
</cp:coreProperties>
</file>